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8117C5B-B3B3-420D-ACBD-74B32BFEA3F4}" type="datetimeFigureOut">
              <a:rPr lang="en-US" smtClean="0"/>
              <a:t>8/30/2022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8CA7716-576C-4C99-A1D3-A9E02879046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117C5B-B3B3-420D-ACBD-74B32BFEA3F4}" type="datetimeFigureOut">
              <a:rPr lang="en-US" smtClean="0"/>
              <a:t>8/30/2022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CA7716-576C-4C99-A1D3-A9E0287904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117C5B-B3B3-420D-ACBD-74B32BFEA3F4}" type="datetimeFigureOut">
              <a:rPr lang="en-US" smtClean="0"/>
              <a:t>8/30/2022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CA7716-576C-4C99-A1D3-A9E0287904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117C5B-B3B3-420D-ACBD-74B32BFEA3F4}" type="datetimeFigureOut">
              <a:rPr lang="en-US" smtClean="0"/>
              <a:t>8/30/2022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CA7716-576C-4C99-A1D3-A9E028790461}"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8117C5B-B3B3-420D-ACBD-74B32BFEA3F4}" type="datetimeFigureOut">
              <a:rPr lang="en-US" smtClean="0"/>
              <a:t>8/30/2022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CA7716-576C-4C99-A1D3-A9E02879046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8117C5B-B3B3-420D-ACBD-74B32BFEA3F4}" type="datetimeFigureOut">
              <a:rPr lang="en-US" smtClean="0"/>
              <a:t>8/30/2022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8CA7716-576C-4C99-A1D3-A9E028790461}"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8117C5B-B3B3-420D-ACBD-74B32BFEA3F4}" type="datetimeFigureOut">
              <a:rPr lang="en-US" smtClean="0"/>
              <a:t>8/30/2022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8CA7716-576C-4C99-A1D3-A9E02879046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8117C5B-B3B3-420D-ACBD-74B32BFEA3F4}" type="datetimeFigureOut">
              <a:rPr lang="en-US" smtClean="0"/>
              <a:t>8/30/2022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CA7716-576C-4C99-A1D3-A9E028790461}"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8117C5B-B3B3-420D-ACBD-74B32BFEA3F4}" type="datetimeFigureOut">
              <a:rPr lang="en-US" smtClean="0"/>
              <a:t>8/30/2022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CA7716-576C-4C99-A1D3-A9E0287904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8117C5B-B3B3-420D-ACBD-74B32BFEA3F4}" type="datetimeFigureOut">
              <a:rPr lang="en-US" smtClean="0"/>
              <a:t>8/30/2022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8CA7716-576C-4C99-A1D3-A9E02879046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8117C5B-B3B3-420D-ACBD-74B32BFEA3F4}" type="datetimeFigureOut">
              <a:rPr lang="en-US" smtClean="0"/>
              <a:t>8/30/2022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CA7716-576C-4C99-A1D3-A9E02879046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8117C5B-B3B3-420D-ACBD-74B32BFEA3F4}" type="datetimeFigureOut">
              <a:rPr lang="en-US" smtClean="0"/>
              <a:t>8/30/2022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CA7716-576C-4C99-A1D3-A9E02879046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724400"/>
            <a:ext cx="7772400" cy="1470025"/>
          </a:xfrm>
        </p:spPr>
        <p:txBody>
          <a:bodyPr>
            <a:normAutofit/>
          </a:bodyPr>
          <a:lstStyle/>
          <a:p>
            <a:r>
              <a:rPr lang="en-US" sz="2400" dirty="0" smtClean="0"/>
              <a:t>Created By</a:t>
            </a:r>
            <a:br>
              <a:rPr lang="en-US" sz="2400" dirty="0" smtClean="0"/>
            </a:br>
            <a:r>
              <a:rPr lang="en-US" sz="2400" dirty="0" smtClean="0"/>
              <a:t>                                  </a:t>
            </a:r>
            <a:r>
              <a:rPr lang="en-US" sz="2400" dirty="0" err="1" smtClean="0"/>
              <a:t>Godase</a:t>
            </a:r>
            <a:r>
              <a:rPr lang="en-US" sz="2400" dirty="0" smtClean="0"/>
              <a:t> U.R</a:t>
            </a:r>
            <a:endParaRPr lang="en-US" sz="2400" dirty="0"/>
          </a:p>
        </p:txBody>
      </p:sp>
      <p:sp>
        <p:nvSpPr>
          <p:cNvPr id="3" name="Subtitle 2"/>
          <p:cNvSpPr>
            <a:spLocks noGrp="1"/>
          </p:cNvSpPr>
          <p:nvPr>
            <p:ph type="subTitle" idx="1"/>
          </p:nvPr>
        </p:nvSpPr>
        <p:spPr>
          <a:xfrm>
            <a:off x="762000" y="1371600"/>
            <a:ext cx="7620000" cy="1066800"/>
          </a:xfrm>
        </p:spPr>
        <p:txBody>
          <a:bodyPr>
            <a:normAutofit fontScale="92500" lnSpcReduction="10000"/>
          </a:bodyPr>
          <a:lstStyle/>
          <a:p>
            <a:r>
              <a:rPr lang="en-US" sz="3600" dirty="0" smtClean="0"/>
              <a:t>New </a:t>
            </a:r>
            <a:r>
              <a:rPr lang="en-US" sz="3600" dirty="0" err="1" smtClean="0"/>
              <a:t>Satara</a:t>
            </a:r>
            <a:r>
              <a:rPr lang="en-US" sz="3600" dirty="0" smtClean="0"/>
              <a:t> College Of </a:t>
            </a:r>
            <a:r>
              <a:rPr lang="en-US" sz="3600" dirty="0" err="1" smtClean="0"/>
              <a:t>BCA,Pandharpur</a:t>
            </a:r>
            <a:endParaRPr lang="en-US" sz="3600" dirty="0"/>
          </a:p>
        </p:txBody>
      </p:sp>
      <p:sp>
        <p:nvSpPr>
          <p:cNvPr id="5" name="TextBox 4"/>
          <p:cNvSpPr txBox="1"/>
          <p:nvPr/>
        </p:nvSpPr>
        <p:spPr>
          <a:xfrm>
            <a:off x="2819400" y="2819400"/>
            <a:ext cx="5334000" cy="584775"/>
          </a:xfrm>
          <a:prstGeom prst="rect">
            <a:avLst/>
          </a:prstGeom>
          <a:noFill/>
        </p:spPr>
        <p:txBody>
          <a:bodyPr wrap="square" rtlCol="0">
            <a:spAutoFit/>
          </a:bodyPr>
          <a:lstStyle/>
          <a:p>
            <a:r>
              <a:rPr lang="en-US" sz="3200" dirty="0" smtClean="0"/>
              <a:t>Linux &amp; Shell Programming</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229600" cy="2954655"/>
          </a:xfrm>
          <a:prstGeom prst="rect">
            <a:avLst/>
          </a:prstGeom>
        </p:spPr>
        <p:txBody>
          <a:bodyPr wrap="square">
            <a:spAutoFit/>
          </a:bodyPr>
          <a:lstStyle/>
          <a:p>
            <a:r>
              <a:rPr lang="en-US" sz="2400" dirty="0"/>
              <a:t>Linux </a:t>
            </a:r>
            <a:r>
              <a:rPr lang="en-US" sz="2400" dirty="0" smtClean="0"/>
              <a:t>Distributions:-</a:t>
            </a:r>
            <a:endParaRPr lang="en-US" sz="2400" dirty="0"/>
          </a:p>
          <a:p>
            <a:r>
              <a:rPr lang="en-US" dirty="0" smtClean="0"/>
              <a:t>                Many </a:t>
            </a:r>
            <a:r>
              <a:rPr lang="en-US" dirty="0"/>
              <a:t>agencies modified the Linux operating system and makes their Linux distributions. There are many Linux distributions available in the market. It provides a different flavor of the Linux operating system to the users. We can choose any distribution according to our needs. Some popular </a:t>
            </a:r>
            <a:r>
              <a:rPr lang="en-US" dirty="0" err="1"/>
              <a:t>distros</a:t>
            </a:r>
            <a:r>
              <a:rPr lang="en-US" dirty="0"/>
              <a:t> are </a:t>
            </a:r>
            <a:r>
              <a:rPr lang="en-US" dirty="0" err="1"/>
              <a:t>Ubuntu</a:t>
            </a:r>
            <a:r>
              <a:rPr lang="en-US" dirty="0"/>
              <a:t>, Fedora, </a:t>
            </a:r>
            <a:r>
              <a:rPr lang="en-US" dirty="0" err="1"/>
              <a:t>Debian</a:t>
            </a:r>
            <a:r>
              <a:rPr lang="en-US" dirty="0"/>
              <a:t>, Linux Mint, Arch Linux, and many more.</a:t>
            </a:r>
          </a:p>
          <a:p>
            <a:r>
              <a:rPr lang="en-US" dirty="0"/>
              <a:t>For the beginners, </a:t>
            </a:r>
            <a:r>
              <a:rPr lang="en-US" dirty="0" err="1"/>
              <a:t>Ubuntu</a:t>
            </a:r>
            <a:r>
              <a:rPr lang="en-US" dirty="0"/>
              <a:t> and Linux Mint are considered useful and, for the proficient developer, </a:t>
            </a:r>
            <a:r>
              <a:rPr lang="en-US" dirty="0" err="1"/>
              <a:t>Debian</a:t>
            </a:r>
            <a:r>
              <a:rPr lang="en-US" dirty="0"/>
              <a:t> and Fedora would be a good choice. To Get a list of distributions, visit Linux </a:t>
            </a:r>
            <a:r>
              <a:rPr lang="en-US" dirty="0" smtClean="0"/>
              <a:t>Distributions</a:t>
            </a:r>
            <a:endParaRPr lang="en-US" dirty="0"/>
          </a:p>
        </p:txBody>
      </p:sp>
      <p:sp>
        <p:nvSpPr>
          <p:cNvPr id="3" name="Rectangle 2"/>
          <p:cNvSpPr/>
          <p:nvPr/>
        </p:nvSpPr>
        <p:spPr>
          <a:xfrm>
            <a:off x="533400" y="3657599"/>
            <a:ext cx="7772400" cy="2677656"/>
          </a:xfrm>
          <a:prstGeom prst="rect">
            <a:avLst/>
          </a:prstGeom>
        </p:spPr>
        <p:txBody>
          <a:bodyPr wrap="square">
            <a:spAutoFit/>
          </a:bodyPr>
          <a:lstStyle/>
          <a:p>
            <a:r>
              <a:rPr lang="en-US" sz="2400" dirty="0"/>
              <a:t>How does Linux </a:t>
            </a:r>
            <a:r>
              <a:rPr lang="en-US" sz="2400" dirty="0" smtClean="0"/>
              <a:t>work:-</a:t>
            </a:r>
            <a:endParaRPr lang="en-US" sz="2400" dirty="0"/>
          </a:p>
          <a:p>
            <a:r>
              <a:rPr lang="en-US" dirty="0" smtClean="0"/>
              <a:t>         Linux </a:t>
            </a:r>
            <a:r>
              <a:rPr lang="en-US" dirty="0"/>
              <a:t>is a UNIX-like operating system, but it supports a range of hardware devices from phones to supercomputers. Every Linux-based operating system has the Linux kernel and set of software packages to manage hardware resources.</a:t>
            </a:r>
          </a:p>
          <a:p>
            <a:r>
              <a:rPr lang="en-US" dirty="0"/>
              <a:t>Also, Linux OS includes some core GNU tools to provide a way to manage the kernel resources, install software, configure the security setting and performance, and many more. All these tools are packaged together to make a functional operating system.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153400" cy="2954655"/>
          </a:xfrm>
          <a:prstGeom prst="rect">
            <a:avLst/>
          </a:prstGeom>
        </p:spPr>
        <p:txBody>
          <a:bodyPr wrap="square">
            <a:spAutoFit/>
          </a:bodyPr>
          <a:lstStyle/>
          <a:p>
            <a:r>
              <a:rPr lang="en-US" sz="2400" dirty="0"/>
              <a:t>Linux Set </a:t>
            </a:r>
            <a:r>
              <a:rPr lang="en-US" sz="2400" dirty="0" smtClean="0"/>
              <a:t>Command:-</a:t>
            </a:r>
          </a:p>
          <a:p>
            <a:endParaRPr lang="en-US" dirty="0"/>
          </a:p>
          <a:p>
            <a:r>
              <a:rPr lang="en-US" dirty="0" smtClean="0"/>
              <a:t>       Linux </a:t>
            </a:r>
            <a:r>
              <a:rPr lang="en-US" dirty="0"/>
              <a:t>set command is used to set and unset certain flags or settings within the shell environment. These flags and settings determine the behavior of a defined script and help in executing the tasks without facing any issue. The values of shell attributes and parameters can be changed or displayed by using the set command.</a:t>
            </a:r>
          </a:p>
          <a:p>
            <a:endParaRPr lang="en-US" b="1" dirty="0" smtClean="0"/>
          </a:p>
          <a:p>
            <a:r>
              <a:rPr lang="en-US" b="1" dirty="0"/>
              <a:t> </a:t>
            </a:r>
            <a:r>
              <a:rPr lang="en-US" b="1" dirty="0" smtClean="0"/>
              <a:t> Syntax</a:t>
            </a:r>
            <a:r>
              <a:rPr lang="en-US" b="1" dirty="0"/>
              <a:t>:</a:t>
            </a:r>
            <a:endParaRPr lang="en-US" dirty="0"/>
          </a:p>
          <a:p>
            <a:r>
              <a:rPr lang="en-US" dirty="0"/>
              <a:t>set [options]  </a:t>
            </a:r>
          </a:p>
        </p:txBody>
      </p:sp>
      <p:sp>
        <p:nvSpPr>
          <p:cNvPr id="3" name="Rectangle 2"/>
          <p:cNvSpPr/>
          <p:nvPr/>
        </p:nvSpPr>
        <p:spPr>
          <a:xfrm>
            <a:off x="228600" y="3276600"/>
            <a:ext cx="8686800" cy="2862322"/>
          </a:xfrm>
          <a:prstGeom prst="rect">
            <a:avLst/>
          </a:prstGeom>
        </p:spPr>
        <p:txBody>
          <a:bodyPr wrap="square">
            <a:spAutoFit/>
          </a:bodyPr>
          <a:lstStyle/>
          <a:p>
            <a:r>
              <a:rPr lang="en-US" b="1" dirty="0"/>
              <a:t>Options:</a:t>
            </a:r>
            <a:r>
              <a:rPr lang="en-US" dirty="0"/>
              <a:t> The supported options by the set command are as following</a:t>
            </a:r>
            <a:r>
              <a:rPr lang="en-US" dirty="0" smtClean="0"/>
              <a:t>:</a:t>
            </a:r>
          </a:p>
          <a:p>
            <a:endParaRPr lang="en-US" dirty="0"/>
          </a:p>
          <a:p>
            <a:r>
              <a:rPr lang="en-US" b="1" dirty="0"/>
              <a:t>-a:</a:t>
            </a:r>
            <a:r>
              <a:rPr lang="en-US" dirty="0"/>
              <a:t> It is used to mark variables that are modified or created for export.</a:t>
            </a:r>
          </a:p>
          <a:p>
            <a:r>
              <a:rPr lang="en-US" b="1" dirty="0"/>
              <a:t>-b:</a:t>
            </a:r>
            <a:r>
              <a:rPr lang="en-US" dirty="0"/>
              <a:t> It is used to notify of job termination immediately.</a:t>
            </a:r>
          </a:p>
          <a:p>
            <a:r>
              <a:rPr lang="en-US" b="1" dirty="0"/>
              <a:t>-e:</a:t>
            </a:r>
            <a:r>
              <a:rPr lang="en-US" dirty="0"/>
              <a:t> It is used to exit immediately if a command exits with a non-zero status.</a:t>
            </a:r>
          </a:p>
          <a:p>
            <a:r>
              <a:rPr lang="en-US" b="1" dirty="0"/>
              <a:t>-f:</a:t>
            </a:r>
            <a:r>
              <a:rPr lang="en-US" dirty="0"/>
              <a:t> It is used to disable the file name generation (</a:t>
            </a:r>
            <a:r>
              <a:rPr lang="en-US" dirty="0" err="1"/>
              <a:t>globbing</a:t>
            </a:r>
            <a:r>
              <a:rPr lang="en-US" dirty="0"/>
              <a:t>).</a:t>
            </a:r>
          </a:p>
          <a:p>
            <a:r>
              <a:rPr lang="en-US" b="1" dirty="0"/>
              <a:t>-h:</a:t>
            </a:r>
            <a:r>
              <a:rPr lang="en-US" dirty="0"/>
              <a:t> It is used to save the location of commands where they looked up.</a:t>
            </a:r>
          </a:p>
          <a:p>
            <a:r>
              <a:rPr lang="en-US" b="1" dirty="0"/>
              <a:t>-k:</a:t>
            </a:r>
            <a:r>
              <a:rPr lang="en-US" dirty="0"/>
              <a:t> It is used to place all assignment arguments in the environment variable of a command, except those that precede the command name.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6553200" cy="3785652"/>
          </a:xfrm>
          <a:prstGeom prst="rect">
            <a:avLst/>
          </a:prstGeom>
        </p:spPr>
        <p:txBody>
          <a:bodyPr wrap="square">
            <a:spAutoFit/>
          </a:bodyPr>
          <a:lstStyle/>
          <a:p>
            <a:r>
              <a:rPr lang="en-US" sz="2400" dirty="0"/>
              <a:t>Shell </a:t>
            </a:r>
            <a:r>
              <a:rPr lang="en-US" sz="2400" dirty="0" smtClean="0"/>
              <a:t>Variable:-</a:t>
            </a:r>
            <a:endParaRPr lang="en-US" sz="2400" dirty="0"/>
          </a:p>
          <a:p>
            <a:r>
              <a:rPr lang="en-US" dirty="0" smtClean="0"/>
              <a:t>          </a:t>
            </a:r>
          </a:p>
          <a:p>
            <a:r>
              <a:rPr lang="en-US" dirty="0"/>
              <a:t> </a:t>
            </a:r>
            <a:r>
              <a:rPr lang="en-US" dirty="0" smtClean="0"/>
              <a:t>         A </a:t>
            </a:r>
            <a:r>
              <a:rPr lang="en-US" dirty="0"/>
              <a:t>variable is a character string that can hold a value. The assigned value could be anything such as number, filename, text, or any other data type. It is just like a pointer to the actual data. The shell allows us to create, delete, and assign variables.</a:t>
            </a:r>
          </a:p>
          <a:p>
            <a:r>
              <a:rPr lang="en-US" dirty="0"/>
              <a:t>The variable name can have any letters, numbers, or underscore (_) character. We cannot have the characters such as "! *, or -", because these special characters have other meanings for the shell. According to Unix naming convention, the Unix shell variable must have their names in UPPERCASE.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43000"/>
            <a:ext cx="8077200" cy="3785652"/>
          </a:xfrm>
          <a:prstGeom prst="rect">
            <a:avLst/>
          </a:prstGeom>
        </p:spPr>
        <p:txBody>
          <a:bodyPr wrap="square">
            <a:spAutoFit/>
          </a:bodyPr>
          <a:lstStyle/>
          <a:p>
            <a:r>
              <a:rPr lang="en-US" sz="2400" dirty="0"/>
              <a:t>What Is </a:t>
            </a:r>
            <a:r>
              <a:rPr lang="en-US" sz="2400" dirty="0" smtClean="0"/>
              <a:t>Linux:-</a:t>
            </a:r>
            <a:endParaRPr lang="en-US" sz="2400" dirty="0"/>
          </a:p>
          <a:p>
            <a:r>
              <a:rPr lang="en-US" sz="2400" dirty="0" smtClean="0"/>
              <a:t>              Linux </a:t>
            </a:r>
            <a:r>
              <a:rPr lang="en-US" sz="2400" dirty="0"/>
              <a:t>is an open-source operating system like other operating systems such as Microsoft Windows, Apple Mac OS, </a:t>
            </a:r>
            <a:r>
              <a:rPr lang="en-US" sz="2400" dirty="0" err="1"/>
              <a:t>iOS</a:t>
            </a:r>
            <a:r>
              <a:rPr lang="en-US" sz="2400" dirty="0"/>
              <a:t>, Google android, etc. An operating system is a software that enables the communication between computer hardware and software. It conveys input to get processed by the processor and brings output to the hardware to display it. This is the basic function of an operating system.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14400"/>
            <a:ext cx="7848600" cy="4154984"/>
          </a:xfrm>
          <a:prstGeom prst="rect">
            <a:avLst/>
          </a:prstGeom>
        </p:spPr>
        <p:txBody>
          <a:bodyPr wrap="square">
            <a:spAutoFit/>
          </a:bodyPr>
          <a:lstStyle/>
          <a:p>
            <a:r>
              <a:rPr lang="en-US" sz="2400" dirty="0"/>
              <a:t>Evolution of Linux </a:t>
            </a:r>
            <a:r>
              <a:rPr lang="en-US" sz="2400" dirty="0" smtClean="0"/>
              <a:t>OS:-</a:t>
            </a:r>
            <a:endParaRPr lang="en-US" sz="2400" dirty="0"/>
          </a:p>
          <a:p>
            <a:endParaRPr lang="en-US" sz="2400" dirty="0" smtClean="0"/>
          </a:p>
          <a:p>
            <a:r>
              <a:rPr lang="en-US" sz="2400" dirty="0"/>
              <a:t> </a:t>
            </a:r>
            <a:r>
              <a:rPr lang="en-US" sz="2400" dirty="0" smtClean="0"/>
              <a:t>              The</a:t>
            </a:r>
            <a:r>
              <a:rPr lang="en-US" sz="2400" dirty="0"/>
              <a:t> Linux OS was developed by </a:t>
            </a:r>
            <a:r>
              <a:rPr lang="en-US" sz="2400" b="1" dirty="0" err="1"/>
              <a:t>Linus</a:t>
            </a:r>
            <a:r>
              <a:rPr lang="en-US" sz="2400" b="1" dirty="0"/>
              <a:t> </a:t>
            </a:r>
            <a:r>
              <a:rPr lang="en-US" sz="2400" b="1" dirty="0" err="1"/>
              <a:t>Torvalds</a:t>
            </a:r>
            <a:r>
              <a:rPr lang="en-US" sz="2400" dirty="0"/>
              <a:t> in </a:t>
            </a:r>
            <a:r>
              <a:rPr lang="en-US" sz="2400" b="1" dirty="0"/>
              <a:t>1991</a:t>
            </a:r>
            <a:r>
              <a:rPr lang="en-US" sz="2400" dirty="0"/>
              <a:t>, which sprouted as an idea to improve the UNIX OS. He suggested improvements but was rejected by UNIX designers. Therefore, he thought of launching an OS, designed in a way that could be modified by its users.</a:t>
            </a:r>
          </a:p>
          <a:p>
            <a:r>
              <a:rPr lang="en-US" sz="2400" dirty="0"/>
              <a:t>Nowadays, Linux is the fastest-growing OS. It is used from phones to supercomputers by almost all major hardware devices.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hat is Linux"/>
          <p:cNvPicPr>
            <a:picLocks noChangeAspect="1" noChangeArrowheads="1"/>
          </p:cNvPicPr>
          <p:nvPr/>
        </p:nvPicPr>
        <p:blipFill>
          <a:blip r:embed="rId2"/>
          <a:srcRect/>
          <a:stretch>
            <a:fillRect/>
          </a:stretch>
        </p:blipFill>
        <p:spPr bwMode="auto">
          <a:xfrm>
            <a:off x="1524000" y="1905000"/>
            <a:ext cx="4762500" cy="3810000"/>
          </a:xfrm>
          <a:prstGeom prst="rect">
            <a:avLst/>
          </a:prstGeom>
          <a:noFill/>
        </p:spPr>
      </p:pic>
      <p:sp>
        <p:nvSpPr>
          <p:cNvPr id="3" name="Rectangle 2"/>
          <p:cNvSpPr/>
          <p:nvPr/>
        </p:nvSpPr>
        <p:spPr>
          <a:xfrm>
            <a:off x="457200" y="381000"/>
            <a:ext cx="6400800" cy="1569660"/>
          </a:xfrm>
          <a:prstGeom prst="rect">
            <a:avLst/>
          </a:prstGeom>
        </p:spPr>
        <p:txBody>
          <a:bodyPr wrap="square">
            <a:spAutoFit/>
          </a:bodyPr>
          <a:lstStyle/>
          <a:p>
            <a:r>
              <a:rPr lang="en-US" sz="2400" dirty="0"/>
              <a:t>Structure Of Linux Operating </a:t>
            </a:r>
            <a:r>
              <a:rPr lang="en-US" sz="2400" dirty="0" smtClean="0"/>
              <a:t>System:-</a:t>
            </a:r>
          </a:p>
          <a:p>
            <a:endParaRPr lang="en-US" dirty="0"/>
          </a:p>
          <a:p>
            <a:r>
              <a:rPr lang="en-US" dirty="0" smtClean="0"/>
              <a:t>                         An </a:t>
            </a:r>
            <a:r>
              <a:rPr lang="en-US" dirty="0"/>
              <a:t>operating system is a collection of software, each designed for a specific function.</a:t>
            </a:r>
          </a:p>
          <a:p>
            <a:r>
              <a:rPr lang="en-US" dirty="0"/>
              <a:t>Linux OS has following components: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6477000" cy="2400657"/>
          </a:xfrm>
          <a:prstGeom prst="rect">
            <a:avLst/>
          </a:prstGeom>
        </p:spPr>
        <p:txBody>
          <a:bodyPr wrap="square">
            <a:spAutoFit/>
          </a:bodyPr>
          <a:lstStyle/>
          <a:p>
            <a:r>
              <a:rPr lang="en-US" sz="2400" dirty="0"/>
              <a:t>1) </a:t>
            </a:r>
            <a:r>
              <a:rPr lang="en-US" sz="2400" dirty="0" smtClean="0"/>
              <a:t>Kernel:</a:t>
            </a:r>
            <a:r>
              <a:rPr lang="en-US" dirty="0" smtClean="0"/>
              <a:t>-</a:t>
            </a:r>
            <a:endParaRPr lang="en-US" dirty="0"/>
          </a:p>
          <a:p>
            <a:r>
              <a:rPr lang="en-US" dirty="0" smtClean="0"/>
              <a:t>           Linux </a:t>
            </a:r>
            <a:r>
              <a:rPr lang="en-US" dirty="0"/>
              <a:t>kernel is the core part of the operating system. It establishes communication between devices and software. Moreover, it manages system resources. It has four responsibilities</a:t>
            </a:r>
            <a:r>
              <a:rPr lang="en-US" dirty="0" smtClean="0"/>
              <a:t>:</a:t>
            </a:r>
          </a:p>
          <a:p>
            <a:endParaRPr lang="en-US" dirty="0"/>
          </a:p>
          <a:p>
            <a:r>
              <a:rPr lang="en-US" dirty="0" smtClean="0"/>
              <a:t/>
            </a:r>
            <a:br>
              <a:rPr lang="en-US" dirty="0" smtClean="0"/>
            </a:br>
            <a:endParaRPr lang="en-US" dirty="0"/>
          </a:p>
        </p:txBody>
      </p:sp>
      <p:pic>
        <p:nvPicPr>
          <p:cNvPr id="1026" name="Picture 2" descr="What is Linux"/>
          <p:cNvPicPr>
            <a:picLocks noChangeAspect="1" noChangeArrowheads="1"/>
          </p:cNvPicPr>
          <p:nvPr/>
        </p:nvPicPr>
        <p:blipFill>
          <a:blip r:embed="rId2"/>
          <a:srcRect/>
          <a:stretch>
            <a:fillRect/>
          </a:stretch>
        </p:blipFill>
        <p:spPr bwMode="auto">
          <a:xfrm>
            <a:off x="1752600" y="2286000"/>
            <a:ext cx="4762500" cy="3810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153400" cy="5632311"/>
          </a:xfrm>
          <a:prstGeom prst="rect">
            <a:avLst/>
          </a:prstGeom>
        </p:spPr>
        <p:txBody>
          <a:bodyPr wrap="square">
            <a:spAutoFit/>
          </a:bodyPr>
          <a:lstStyle/>
          <a:p>
            <a:r>
              <a:rPr lang="en-US" b="1" dirty="0"/>
              <a:t>device management</a:t>
            </a:r>
            <a:r>
              <a:rPr lang="en-US" b="1" dirty="0" smtClean="0"/>
              <a:t>:-</a:t>
            </a:r>
          </a:p>
          <a:p>
            <a:r>
              <a:rPr lang="en-US" b="1" dirty="0"/>
              <a:t> </a:t>
            </a:r>
            <a:r>
              <a:rPr lang="en-US" b="1" dirty="0" smtClean="0"/>
              <a:t>        </a:t>
            </a:r>
            <a:r>
              <a:rPr lang="en-US" dirty="0"/>
              <a:t> A system has many devices connected to it like CPU, a memory device, sound cards, graphic cards, etc. A kernel stores all the data related to all the devices in the device driver (without this kernel won't be able to control the devices). Thus kernel knows what a device can do and how to manipulate it to bring out the best performance. It also manages communication between all the devices. The kernel has certain rules that have to be followed by all the devices.</a:t>
            </a:r>
          </a:p>
          <a:p>
            <a:r>
              <a:rPr lang="en-US" b="1" dirty="0"/>
              <a:t>Memory management:</a:t>
            </a:r>
            <a:r>
              <a:rPr lang="en-US" dirty="0"/>
              <a:t> </a:t>
            </a:r>
            <a:endParaRPr lang="en-US" dirty="0" smtClean="0"/>
          </a:p>
          <a:p>
            <a:r>
              <a:rPr lang="en-US" dirty="0"/>
              <a:t> </a:t>
            </a:r>
            <a:r>
              <a:rPr lang="en-US" dirty="0" smtClean="0"/>
              <a:t>             Another </a:t>
            </a:r>
            <a:r>
              <a:rPr lang="en-US" dirty="0"/>
              <a:t>function that kernel has to manage is the memory management. The kernel keeps track of used and unused memory and makes sure that processes shouldn't manipulate data of each other using virtual memory addresses.</a:t>
            </a:r>
          </a:p>
          <a:p>
            <a:r>
              <a:rPr lang="en-US" b="1" dirty="0"/>
              <a:t>Process management:</a:t>
            </a:r>
            <a:r>
              <a:rPr lang="en-US" dirty="0"/>
              <a:t> </a:t>
            </a:r>
            <a:endParaRPr lang="en-US" dirty="0" smtClean="0"/>
          </a:p>
          <a:p>
            <a:r>
              <a:rPr lang="en-US" dirty="0"/>
              <a:t> </a:t>
            </a:r>
            <a:r>
              <a:rPr lang="en-US" dirty="0" smtClean="0"/>
              <a:t>           In </a:t>
            </a:r>
            <a:r>
              <a:rPr lang="en-US" dirty="0"/>
              <a:t>the process, management kernel assigns enough time and gives priorities to processes before handling CPU to other processes. It also deals with security and ownership information.</a:t>
            </a:r>
          </a:p>
          <a:p>
            <a:r>
              <a:rPr lang="en-US" b="1" dirty="0"/>
              <a:t>Handling system calls:</a:t>
            </a:r>
            <a:r>
              <a:rPr lang="en-US" dirty="0"/>
              <a:t> </a:t>
            </a:r>
            <a:endParaRPr lang="en-US" dirty="0" smtClean="0"/>
          </a:p>
          <a:p>
            <a:r>
              <a:rPr lang="en-US" dirty="0"/>
              <a:t> </a:t>
            </a:r>
            <a:r>
              <a:rPr lang="en-US" dirty="0" smtClean="0"/>
              <a:t>               Handling </a:t>
            </a:r>
            <a:r>
              <a:rPr lang="en-US" dirty="0"/>
              <a:t>system calls means a programmer can write a query or ask the kernel to perform a task.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1"/>
            <a:ext cx="6553200" cy="3231654"/>
          </a:xfrm>
          <a:prstGeom prst="rect">
            <a:avLst/>
          </a:prstGeom>
        </p:spPr>
        <p:txBody>
          <a:bodyPr wrap="square">
            <a:spAutoFit/>
          </a:bodyPr>
          <a:lstStyle/>
          <a:p>
            <a:r>
              <a:rPr lang="en-US" sz="2400" dirty="0"/>
              <a:t>2) System </a:t>
            </a:r>
            <a:r>
              <a:rPr lang="en-US" sz="2400" dirty="0" smtClean="0"/>
              <a:t>Libraries:-</a:t>
            </a:r>
            <a:endParaRPr lang="en-US" sz="2400" dirty="0"/>
          </a:p>
          <a:p>
            <a:r>
              <a:rPr lang="en-US" dirty="0" smtClean="0"/>
              <a:t>                    System </a:t>
            </a:r>
            <a:r>
              <a:rPr lang="en-US" dirty="0"/>
              <a:t>libraries are special programs that help in accessing the kernel's features. A kernel has to be triggered to perform a task, and this triggering is done by the applications. But applications must know how to place a system call because each kernel has a different set of system calls. Programmers have developed a standard library of procedures to communicate with the kernel. Each operating system supports these standards, and then these are transferred to system calls for that operating system.</a:t>
            </a:r>
          </a:p>
        </p:txBody>
      </p:sp>
      <p:sp>
        <p:nvSpPr>
          <p:cNvPr id="3" name="Rectangle 2"/>
          <p:cNvSpPr/>
          <p:nvPr/>
        </p:nvSpPr>
        <p:spPr>
          <a:xfrm>
            <a:off x="304800" y="3810000"/>
            <a:ext cx="7543800" cy="1569660"/>
          </a:xfrm>
          <a:prstGeom prst="rect">
            <a:avLst/>
          </a:prstGeom>
        </p:spPr>
        <p:txBody>
          <a:bodyPr wrap="square">
            <a:spAutoFit/>
          </a:bodyPr>
          <a:lstStyle/>
          <a:p>
            <a:r>
              <a:rPr lang="en-US" sz="2400" dirty="0"/>
              <a:t>3) System </a:t>
            </a:r>
            <a:r>
              <a:rPr lang="en-US" sz="2400" dirty="0" smtClean="0"/>
              <a:t>Tools:-</a:t>
            </a:r>
            <a:endParaRPr lang="en-US" sz="2400" dirty="0"/>
          </a:p>
          <a:p>
            <a:r>
              <a:rPr lang="en-US" dirty="0" smtClean="0"/>
              <a:t>        Linux </a:t>
            </a:r>
            <a:r>
              <a:rPr lang="en-US" dirty="0"/>
              <a:t>OS has a set of utility tools, which are usually simple commands. It is a software which GNU project has written and publish under their open source license so that software is freely available to everyone.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001000" cy="3323987"/>
          </a:xfrm>
          <a:prstGeom prst="rect">
            <a:avLst/>
          </a:prstGeom>
        </p:spPr>
        <p:txBody>
          <a:bodyPr wrap="square">
            <a:spAutoFit/>
          </a:bodyPr>
          <a:lstStyle/>
          <a:p>
            <a:r>
              <a:rPr lang="en-US" dirty="0"/>
              <a:t>4) </a:t>
            </a:r>
            <a:r>
              <a:rPr lang="en-US" sz="2400" dirty="0"/>
              <a:t>Development </a:t>
            </a:r>
            <a:r>
              <a:rPr lang="en-US" sz="2400" dirty="0" smtClean="0"/>
              <a:t>Tools:-</a:t>
            </a:r>
            <a:endParaRPr lang="en-US" sz="2400" dirty="0"/>
          </a:p>
          <a:p>
            <a:r>
              <a:rPr lang="en-US" dirty="0" smtClean="0"/>
              <a:t>              With </a:t>
            </a:r>
            <a:r>
              <a:rPr lang="en-US" dirty="0"/>
              <a:t>the above three components, your OS is running and working. But to update your system, you have additional tools and libraries. These additional tools and libraries are written by the programmers and are called </a:t>
            </a:r>
            <a:r>
              <a:rPr lang="en-US" dirty="0" err="1"/>
              <a:t>toolchain</a:t>
            </a:r>
            <a:r>
              <a:rPr lang="en-US" dirty="0"/>
              <a:t>. A </a:t>
            </a:r>
            <a:r>
              <a:rPr lang="en-US" dirty="0" err="1"/>
              <a:t>toolchain</a:t>
            </a:r>
            <a:r>
              <a:rPr lang="en-US" dirty="0"/>
              <a:t> is a vital development tool used by the developers to produce a working application.</a:t>
            </a:r>
          </a:p>
          <a:p>
            <a:r>
              <a:rPr lang="en-US" sz="2400" dirty="0"/>
              <a:t>5) End User </a:t>
            </a:r>
            <a:r>
              <a:rPr lang="en-US" sz="2400" dirty="0" smtClean="0"/>
              <a:t>Tools:-</a:t>
            </a:r>
            <a:endParaRPr lang="en-US" sz="2400" dirty="0"/>
          </a:p>
          <a:p>
            <a:r>
              <a:rPr lang="en-US" dirty="0" smtClean="0"/>
              <a:t>               These </a:t>
            </a:r>
            <a:r>
              <a:rPr lang="en-US" dirty="0"/>
              <a:t>end tools make a system unique for a user. End tools are not required for the operating system but are necessary for a user.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153400" cy="3139321"/>
          </a:xfrm>
          <a:prstGeom prst="rect">
            <a:avLst/>
          </a:prstGeom>
        </p:spPr>
        <p:txBody>
          <a:bodyPr wrap="square">
            <a:spAutoFit/>
          </a:bodyPr>
          <a:lstStyle/>
          <a:p>
            <a:r>
              <a:rPr lang="en-US" dirty="0"/>
              <a:t>Why use Linux</a:t>
            </a:r>
            <a:r>
              <a:rPr lang="en-US" dirty="0" smtClean="0"/>
              <a:t>?:-</a:t>
            </a:r>
            <a:endParaRPr lang="en-US" dirty="0"/>
          </a:p>
          <a:p>
            <a:r>
              <a:rPr lang="en-US" dirty="0" smtClean="0"/>
              <a:t>          This </a:t>
            </a:r>
            <a:r>
              <a:rPr lang="en-US" dirty="0"/>
              <a:t>is one of the most asked questions about Linux systems. Why do we use a different and bit complex operating system, if we have a simple operating system like Windows? So there are various features of Linux systems that make it completely different and one of the most used operating systems. Linux may be a perfect operating system </a:t>
            </a:r>
            <a:r>
              <a:rPr lang="en-US" i="1" dirty="0"/>
              <a:t>if you want to get rid of viruses, malware, slowdowns, crashes, costly repairs,</a:t>
            </a:r>
            <a:r>
              <a:rPr lang="en-US" dirty="0"/>
              <a:t> and many more. Further, it provides various advantages over other operating systems, and we don't have to pay for it. Let's have a look at some of its special features that will attract you to switch your operating system.</a:t>
            </a:r>
          </a:p>
        </p:txBody>
      </p:sp>
      <p:pic>
        <p:nvPicPr>
          <p:cNvPr id="18434" name="Picture 2" descr="What is Linux"/>
          <p:cNvPicPr>
            <a:picLocks noChangeAspect="1" noChangeArrowheads="1"/>
          </p:cNvPicPr>
          <p:nvPr/>
        </p:nvPicPr>
        <p:blipFill>
          <a:blip r:embed="rId2"/>
          <a:srcRect/>
          <a:stretch>
            <a:fillRect/>
          </a:stretch>
        </p:blipFill>
        <p:spPr bwMode="auto">
          <a:xfrm>
            <a:off x="1143000" y="3810000"/>
            <a:ext cx="6667500" cy="2390775"/>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TotalTime>
  <Words>684</Words>
  <Application>Microsoft Office PowerPoint</Application>
  <PresentationFormat>On-screen Show (4:3)</PresentationFormat>
  <Paragraphs>59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Created By                                   Godase U.R</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Created By                                   Godase U.R</dc:title>
  <dc:creator>bca-37</dc:creator>
  <cp:lastModifiedBy>bca-37</cp:lastModifiedBy>
  <cp:revision>26</cp:revision>
  <dcterms:created xsi:type="dcterms:W3CDTF">2022-08-30T05:04:56Z</dcterms:created>
  <dcterms:modified xsi:type="dcterms:W3CDTF">2022-08-30T05:25:11Z</dcterms:modified>
</cp:coreProperties>
</file>