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2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286033"/>
            <a:ext cx="1006619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4380" y="1986282"/>
            <a:ext cx="8549640" cy="207372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4380" y="4093154"/>
            <a:ext cx="8549640" cy="1359665"/>
          </a:xfrm>
        </p:spPr>
        <p:txBody>
          <a:bodyPr lIns="50941" rIns="50941"/>
          <a:lstStyle>
            <a:lvl1pPr marL="0" marR="71318" indent="0" algn="r">
              <a:buNone/>
              <a:defRPr>
                <a:solidFill>
                  <a:schemeClr val="tx2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41" y="5613400"/>
            <a:ext cx="10062542" cy="216703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678840"/>
            <a:ext cx="9052560" cy="49708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8414" y="311259"/>
            <a:ext cx="1955217" cy="6338462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60"/>
            <a:ext cx="6957060" cy="63384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14" y="1201007"/>
            <a:ext cx="8549640" cy="20726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984" y="3322607"/>
            <a:ext cx="5029200" cy="1648873"/>
          </a:xfrm>
        </p:spPr>
        <p:txBody>
          <a:bodyPr lIns="101882" rIns="101882" anchor="t"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00348" y="3406202"/>
            <a:ext cx="201168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95290" y="3406202"/>
            <a:ext cx="201168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78839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78839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7"/>
            <a:ext cx="9052560" cy="12954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6131560"/>
            <a:ext cx="4444207" cy="863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376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9" y="6131560"/>
            <a:ext cx="4445953" cy="863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376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1636867"/>
            <a:ext cx="4444207" cy="446733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1636867"/>
            <a:ext cx="4445953" cy="446733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527040"/>
            <a:ext cx="8229954" cy="5181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61560" y="6069116"/>
            <a:ext cx="4372051" cy="103632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5840" y="310896"/>
            <a:ext cx="8227771" cy="51816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9735" y="7262337"/>
            <a:ext cx="2112264" cy="414528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5355" y="6169189"/>
            <a:ext cx="7879080" cy="734663"/>
          </a:xfrm>
          <a:noFill/>
        </p:spPr>
        <p:txBody>
          <a:bodyPr lIns="101882" tIns="0" rIns="101882" anchor="t"/>
          <a:lstStyle>
            <a:lvl1pPr marL="0" marR="20376" indent="0" algn="r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" y="215297"/>
            <a:ext cx="9555480" cy="49743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18080" y="7262337"/>
            <a:ext cx="2585749" cy="4138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5513805"/>
            <a:ext cx="8882975" cy="63769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88080" y="5668926"/>
            <a:ext cx="4182203" cy="16355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8916" y="6556359"/>
            <a:ext cx="4182203" cy="949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646" y="6563420"/>
            <a:ext cx="3742545" cy="122498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1882" tIns="50941" rIns="101882" bIns="509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160" y="6559437"/>
            <a:ext cx="3746060" cy="122896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530523" y="5653565"/>
            <a:ext cx="201168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325466" y="5653565"/>
            <a:ext cx="201168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88080" y="5668926"/>
            <a:ext cx="4182203" cy="16355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8916" y="6556359"/>
            <a:ext cx="4182203" cy="949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646" y="6563420"/>
            <a:ext cx="3742545" cy="1224984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1882" tIns="50941" rIns="101882" bIns="509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60" y="6559437"/>
            <a:ext cx="3746060" cy="122896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2920" y="1678839"/>
            <a:ext cx="9052560" cy="5129425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399735" y="7262337"/>
            <a:ext cx="2112264" cy="414528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18080" y="7262337"/>
            <a:ext cx="2585749" cy="413808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11999" y="7262337"/>
            <a:ext cx="402336" cy="413808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7530" indent="-285271" algn="l" rtl="0" eaLnBrk="1" latinLnBrk="0" hangingPunct="1">
        <a:spcBef>
          <a:spcPts val="446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801" indent="-254706" algn="l" rtl="0" eaLnBrk="1" latinLnBrk="0" hangingPunct="1">
        <a:spcBef>
          <a:spcPts val="361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95" indent="-254706" algn="l" rtl="0" eaLnBrk="1" latinLnBrk="0" hangingPunct="1">
        <a:spcBef>
          <a:spcPts val="390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31" indent="-254706" algn="l" rtl="0" eaLnBrk="1" latinLnBrk="0" hangingPunct="1">
        <a:spcBef>
          <a:spcPts val="390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254706" algn="l" rtl="0" eaLnBrk="1" latinLnBrk="0" hangingPunct="1">
        <a:spcBef>
          <a:spcPts val="39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943" indent="-254706" algn="l" rtl="0" eaLnBrk="1" latinLnBrk="0" hangingPunct="1">
        <a:spcBef>
          <a:spcPts val="390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indent="-254706" algn="l" rtl="0" eaLnBrk="1" latinLnBrk="0" hangingPunct="1">
        <a:spcBef>
          <a:spcPts val="39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92355" indent="-254706" algn="l" rtl="0" eaLnBrk="1" latinLnBrk="0" hangingPunct="1">
        <a:spcBef>
          <a:spcPts val="39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47061" indent="-254706" algn="l" rtl="0" eaLnBrk="1" latinLnBrk="0" hangingPunct="1">
        <a:spcBef>
          <a:spcPts val="390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422"/>
            <a:ext cx="9525000" cy="13849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NEW SATARA COLLEGE OF BCA PANDHARPUR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276600"/>
            <a:ext cx="433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3600" b="1" i="1" dirty="0" smtClean="0">
                <a:solidFill>
                  <a:srgbClr val="00B0F0"/>
                </a:solidFill>
              </a:rPr>
              <a:t>Operating</a:t>
            </a:r>
            <a:r>
              <a:rPr lang="en-US" sz="2800" b="1" i="1" dirty="0" smtClean="0">
                <a:solidFill>
                  <a:srgbClr val="00B0F0"/>
                </a:solidFill>
              </a:rPr>
              <a:t> System</a:t>
            </a:r>
            <a:endParaRPr lang="en-US" sz="2800" b="1" i="1" dirty="0" smtClean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6781800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Created By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          Prof. </a:t>
            </a:r>
            <a:r>
              <a:rPr lang="en-US" sz="2400" dirty="0" err="1" smtClean="0">
                <a:solidFill>
                  <a:srgbClr val="FF0000"/>
                </a:solidFill>
              </a:rPr>
              <a:t>Godase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Ujwala</a:t>
            </a:r>
            <a:r>
              <a:rPr lang="en-US" sz="2400" dirty="0" smtClean="0">
                <a:solidFill>
                  <a:srgbClr val="FF0000"/>
                </a:solidFill>
              </a:rPr>
              <a:t> .R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439" y="74422"/>
            <a:ext cx="657352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Operating</a:t>
            </a:r>
            <a:r>
              <a:rPr spc="-20" dirty="0"/>
              <a:t> </a:t>
            </a:r>
            <a:r>
              <a:rPr spc="-5" dirty="0"/>
              <a:t>System</a:t>
            </a:r>
            <a:r>
              <a:rPr spc="-2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763902"/>
            <a:ext cx="5427980" cy="40024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69925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Besides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managing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hardware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software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resources</a:t>
            </a:r>
            <a:r>
              <a:rPr sz="31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system, </a:t>
            </a:r>
            <a:r>
              <a:rPr sz="3100" b="1" spc="-84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OS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must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manage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resources</a:t>
            </a:r>
            <a:r>
              <a:rPr sz="31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and</a:t>
            </a:r>
            <a:r>
              <a:rPr sz="31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memory.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C4C4C"/>
              </a:buClr>
              <a:buFont typeface="Arial MT"/>
              <a:buChar char="•"/>
            </a:pPr>
            <a:endParaRPr sz="4550">
              <a:latin typeface="Arial"/>
              <a:cs typeface="Arial"/>
            </a:endParaRPr>
          </a:p>
          <a:p>
            <a:pPr marL="521970" marR="5080" lvl="1">
              <a:lnSpc>
                <a:spcPct val="100000"/>
              </a:lnSpc>
              <a:buSzPct val="96774"/>
              <a:buFont typeface="Arial MT"/>
              <a:buChar char="•"/>
              <a:tabLst>
                <a:tab pos="661035" algn="l"/>
              </a:tabLst>
            </a:pP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There</a:t>
            </a:r>
            <a:r>
              <a:rPr sz="3100" b="1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are</a:t>
            </a:r>
            <a:r>
              <a:rPr sz="3100" b="1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two</a:t>
            </a:r>
            <a:r>
              <a:rPr sz="3100" b="1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broad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tasks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to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be</a:t>
            </a:r>
            <a:r>
              <a:rPr sz="31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accomplished.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686" y="2209317"/>
            <a:ext cx="2657881" cy="32104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250" y="74422"/>
            <a:ext cx="900684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5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-5" dirty="0"/>
              <a:t>Memory</a:t>
            </a:r>
            <a:r>
              <a:rPr spc="-20" dirty="0"/>
              <a:t> </a:t>
            </a:r>
            <a:r>
              <a:rPr spc="-5" dirty="0"/>
              <a:t>Storage</a:t>
            </a:r>
            <a:r>
              <a:rPr spc="-15" dirty="0"/>
              <a:t> </a:t>
            </a:r>
            <a:r>
              <a:rPr dirty="0"/>
              <a:t>and</a:t>
            </a:r>
            <a:r>
              <a:rPr spc="-5" dirty="0"/>
              <a:t> 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459" y="1074293"/>
            <a:ext cx="5560695" cy="4479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5790" marR="201930" indent="-593090">
              <a:lnSpc>
                <a:spcPct val="100000"/>
              </a:lnSpc>
              <a:spcBef>
                <a:spcPts val="110"/>
              </a:spcBef>
              <a:tabLst>
                <a:tab pos="60515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1.	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Each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process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must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have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enough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memory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which </a:t>
            </a:r>
            <a:r>
              <a:rPr sz="3100" b="1" spc="-8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execute,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and</a:t>
            </a:r>
            <a:endParaRPr sz="3100">
              <a:latin typeface="Arial"/>
              <a:cs typeface="Arial"/>
            </a:endParaRPr>
          </a:p>
          <a:p>
            <a:pPr marL="605790" marR="162560" algn="just">
              <a:lnSpc>
                <a:spcPct val="100000"/>
              </a:lnSpc>
              <a:spcBef>
                <a:spcPts val="2650"/>
              </a:spcBef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neither run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into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memory space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another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process,</a:t>
            </a:r>
            <a:endParaRPr sz="3100">
              <a:latin typeface="Arial"/>
              <a:cs typeface="Arial"/>
            </a:endParaRPr>
          </a:p>
          <a:p>
            <a:pPr marL="605790" marR="5080" algn="just">
              <a:lnSpc>
                <a:spcPct val="100000"/>
              </a:lnSpc>
              <a:spcBef>
                <a:spcPts val="2650"/>
              </a:spcBef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Nor</a:t>
            </a:r>
            <a:r>
              <a:rPr sz="31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be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run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into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by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another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process.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0360" y="6035040"/>
            <a:ext cx="7128891" cy="14643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7235" y="3034804"/>
            <a:ext cx="3102482" cy="16721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50" y="74422"/>
            <a:ext cx="900684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-5" dirty="0"/>
              <a:t>Memory</a:t>
            </a:r>
            <a:r>
              <a:rPr spc="-10" dirty="0"/>
              <a:t> </a:t>
            </a:r>
            <a:r>
              <a:rPr spc="-5" dirty="0"/>
              <a:t>Storage and</a:t>
            </a:r>
            <a:r>
              <a:rPr spc="-1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6200" y="1591182"/>
            <a:ext cx="6257925" cy="19170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7060" marR="5080" indent="-594360">
              <a:lnSpc>
                <a:spcPct val="100000"/>
              </a:lnSpc>
              <a:spcBef>
                <a:spcPts val="110"/>
              </a:spcBef>
              <a:tabLst>
                <a:tab pos="60642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1.	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different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types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memory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in the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must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be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used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properly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so that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each process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run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most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effectively.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14" y="5095443"/>
            <a:ext cx="8967965" cy="18403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140" y="74422"/>
            <a:ext cx="3500754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Cache</a:t>
            </a:r>
            <a:r>
              <a:rPr spc="-85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1247012"/>
            <a:ext cx="4653915" cy="5559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FF0066"/>
                </a:solidFill>
                <a:latin typeface="Arial"/>
                <a:cs typeface="Arial"/>
              </a:rPr>
              <a:t>Cache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-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section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computer's memory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which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temporarily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retains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recently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0066CC"/>
                </a:solidFill>
                <a:latin typeface="Arial"/>
                <a:cs typeface="Arial"/>
              </a:rPr>
              <a:t>accessed</a:t>
            </a:r>
            <a:r>
              <a:rPr sz="3100" b="1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data</a:t>
            </a:r>
            <a:r>
              <a:rPr sz="3100" b="1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in</a:t>
            </a:r>
            <a:r>
              <a:rPr sz="3100" b="1" spc="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order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to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speed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up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repeated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access</a:t>
            </a:r>
            <a:r>
              <a:rPr sz="31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same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data.</a:t>
            </a:r>
            <a:endParaRPr sz="3100">
              <a:latin typeface="Arial"/>
              <a:cs typeface="Arial"/>
            </a:endParaRPr>
          </a:p>
          <a:p>
            <a:pPr marL="12700" marR="436880">
              <a:lnSpc>
                <a:spcPct val="99900"/>
              </a:lnSpc>
              <a:spcBef>
                <a:spcPts val="2655"/>
              </a:spcBef>
              <a:buFont typeface="Arial MT"/>
              <a:buChar char="•"/>
              <a:tabLst>
                <a:tab pos="259079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provides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rapid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access</a:t>
            </a:r>
            <a:r>
              <a:rPr sz="3100" b="1" spc="-6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without</a:t>
            </a:r>
            <a:r>
              <a:rPr sz="31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having </a:t>
            </a:r>
            <a:r>
              <a:rPr sz="3100" b="1" spc="-84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wait for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load.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16714" y="1119263"/>
            <a:ext cx="3578860" cy="6307455"/>
            <a:chOff x="5616714" y="1119263"/>
            <a:chExt cx="3578860" cy="6307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034" y="1119263"/>
              <a:ext cx="3304082" cy="3025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6714" y="4400664"/>
              <a:ext cx="2689555" cy="3025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59980" y="4117339"/>
              <a:ext cx="1112520" cy="891540"/>
            </a:xfrm>
            <a:custGeom>
              <a:avLst/>
              <a:gdLst/>
              <a:ahLst/>
              <a:cxnLst/>
              <a:rect l="l" t="t" r="r" b="b"/>
              <a:pathLst>
                <a:path w="1112520" h="891539">
                  <a:moveTo>
                    <a:pt x="1112520" y="54610"/>
                  </a:moveTo>
                  <a:lnTo>
                    <a:pt x="1069340" y="0"/>
                  </a:lnTo>
                  <a:lnTo>
                    <a:pt x="141884" y="733628"/>
                  </a:lnTo>
                  <a:lnTo>
                    <a:pt x="99060" y="679450"/>
                  </a:lnTo>
                  <a:lnTo>
                    <a:pt x="0" y="891540"/>
                  </a:lnTo>
                  <a:lnTo>
                    <a:pt x="228600" y="843280"/>
                  </a:lnTo>
                  <a:lnTo>
                    <a:pt x="185064" y="788238"/>
                  </a:lnTo>
                  <a:lnTo>
                    <a:pt x="1112520" y="5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090" y="74422"/>
            <a:ext cx="303085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RAM</a:t>
            </a:r>
            <a:r>
              <a:rPr spc="-70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150619"/>
            <a:ext cx="5353685" cy="54781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879475">
              <a:lnSpc>
                <a:spcPts val="4200"/>
              </a:lnSpc>
              <a:spcBef>
                <a:spcPts val="32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30" dirty="0">
                <a:solidFill>
                  <a:srgbClr val="FF0066"/>
                </a:solidFill>
                <a:latin typeface="Arial"/>
                <a:cs typeface="Arial"/>
              </a:rPr>
              <a:t>Random access </a:t>
            </a:r>
            <a:r>
              <a:rPr sz="3550" b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FF0066"/>
                </a:solidFill>
                <a:latin typeface="Arial"/>
                <a:cs typeface="Arial"/>
              </a:rPr>
              <a:t>memory</a:t>
            </a:r>
            <a:r>
              <a:rPr sz="3550" b="1" spc="-8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FF0066"/>
                </a:solidFill>
                <a:latin typeface="Arial"/>
                <a:cs typeface="Arial"/>
              </a:rPr>
              <a:t>(RAM)</a:t>
            </a:r>
            <a:r>
              <a:rPr sz="3550" b="1" spc="-7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spc="10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355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best 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known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form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computer</a:t>
            </a:r>
            <a:r>
              <a:rPr sz="3550" b="1" spc="-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memory.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66"/>
              </a:buClr>
              <a:buFont typeface="Arial MT"/>
              <a:buChar char="•"/>
            </a:pPr>
            <a:endParaRPr sz="4850">
              <a:latin typeface="Arial"/>
              <a:cs typeface="Arial"/>
            </a:endParaRPr>
          </a:p>
          <a:p>
            <a:pPr marL="521970" marR="5080" lvl="1">
              <a:lnSpc>
                <a:spcPct val="99100"/>
              </a:lnSpc>
              <a:buSzPct val="124561"/>
              <a:buFont typeface="Arial MT"/>
              <a:buChar char="•"/>
              <a:tabLst>
                <a:tab pos="800100" algn="l"/>
              </a:tabLst>
            </a:pPr>
            <a:r>
              <a:rPr sz="2850" b="1" spc="-30" dirty="0">
                <a:solidFill>
                  <a:srgbClr val="4C4C4C"/>
                </a:solidFill>
                <a:latin typeface="Arial"/>
                <a:cs typeface="Arial"/>
              </a:rPr>
              <a:t>RAM </a:t>
            </a:r>
            <a:r>
              <a:rPr sz="2850" b="1" spc="-5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2850" b="1" spc="-30" dirty="0">
                <a:solidFill>
                  <a:srgbClr val="4C4C4C"/>
                </a:solidFill>
                <a:latin typeface="Arial"/>
                <a:cs typeface="Arial"/>
              </a:rPr>
              <a:t>considered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30" dirty="0">
                <a:solidFill>
                  <a:srgbClr val="4C4C4C"/>
                </a:solidFill>
                <a:latin typeface="Arial"/>
                <a:cs typeface="Arial"/>
              </a:rPr>
              <a:t>"random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access" </a:t>
            </a:r>
            <a:r>
              <a:rPr sz="2850" b="1" spc="-30" dirty="0">
                <a:solidFill>
                  <a:srgbClr val="4C4C4C"/>
                </a:solidFill>
                <a:latin typeface="Arial"/>
                <a:cs typeface="Arial"/>
              </a:rPr>
              <a:t>because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35" dirty="0">
                <a:solidFill>
                  <a:srgbClr val="4C4C4C"/>
                </a:solidFill>
                <a:latin typeface="Arial"/>
                <a:cs typeface="Arial"/>
              </a:rPr>
              <a:t>you</a:t>
            </a:r>
            <a:r>
              <a:rPr sz="2850" b="1" spc="-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20" dirty="0">
                <a:solidFill>
                  <a:srgbClr val="4C4C4C"/>
                </a:solidFill>
                <a:latin typeface="Arial"/>
                <a:cs typeface="Arial"/>
              </a:rPr>
              <a:t>can</a:t>
            </a:r>
            <a:r>
              <a:rPr sz="2850" b="1" spc="-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25" dirty="0">
                <a:solidFill>
                  <a:srgbClr val="0066CC"/>
                </a:solidFill>
                <a:latin typeface="Arial"/>
                <a:cs typeface="Arial"/>
              </a:rPr>
              <a:t>access</a:t>
            </a:r>
            <a:r>
              <a:rPr sz="2850" b="1" spc="-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50" b="1" spc="-20" dirty="0">
                <a:solidFill>
                  <a:srgbClr val="0066CC"/>
                </a:solidFill>
                <a:latin typeface="Arial"/>
                <a:cs typeface="Arial"/>
              </a:rPr>
              <a:t>any</a:t>
            </a:r>
            <a:r>
              <a:rPr sz="2850" b="1" spc="-9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50" b="1" spc="-35" dirty="0">
                <a:solidFill>
                  <a:srgbClr val="0066CC"/>
                </a:solidFill>
                <a:latin typeface="Arial"/>
                <a:cs typeface="Arial"/>
              </a:rPr>
              <a:t>memory </a:t>
            </a:r>
            <a:r>
              <a:rPr sz="2850" b="1" spc="-7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50" b="1" spc="-20" dirty="0">
                <a:solidFill>
                  <a:srgbClr val="0066CC"/>
                </a:solidFill>
                <a:latin typeface="Arial"/>
                <a:cs typeface="Arial"/>
              </a:rPr>
              <a:t>cell directly </a:t>
            </a:r>
            <a:r>
              <a:rPr sz="2850" b="1" spc="-5" dirty="0">
                <a:solidFill>
                  <a:srgbClr val="4C4C4C"/>
                </a:solidFill>
                <a:latin typeface="Arial"/>
                <a:cs typeface="Arial"/>
              </a:rPr>
              <a:t>if </a:t>
            </a:r>
            <a:r>
              <a:rPr sz="2850" b="1" spc="-3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know </a:t>
            </a:r>
            <a:r>
              <a:rPr sz="2850" b="1" spc="-20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5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20" dirty="0">
                <a:solidFill>
                  <a:srgbClr val="4C4C4C"/>
                </a:solidFill>
                <a:latin typeface="Arial"/>
                <a:cs typeface="Arial"/>
              </a:rPr>
              <a:t>row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2850" b="1" spc="-30" dirty="0">
                <a:solidFill>
                  <a:srgbClr val="4C4C4C"/>
                </a:solidFill>
                <a:latin typeface="Arial"/>
                <a:cs typeface="Arial"/>
              </a:rPr>
              <a:t>column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285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intersect</a:t>
            </a:r>
            <a:r>
              <a:rPr sz="285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4C4C4C"/>
                </a:solidFill>
                <a:latin typeface="Arial"/>
                <a:cs typeface="Arial"/>
              </a:rPr>
              <a:t>at</a:t>
            </a:r>
            <a:r>
              <a:rPr sz="285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25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285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50" b="1" spc="-20" dirty="0">
                <a:solidFill>
                  <a:srgbClr val="4C4C4C"/>
                </a:solidFill>
                <a:latin typeface="Arial"/>
                <a:cs typeface="Arial"/>
              </a:rPr>
              <a:t>cell.</a:t>
            </a:r>
            <a:endParaRPr sz="2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8886" y="837717"/>
            <a:ext cx="2405519" cy="2405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030" y="3669842"/>
            <a:ext cx="2859278" cy="27914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090" y="74422"/>
            <a:ext cx="303085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RAM</a:t>
            </a:r>
            <a:r>
              <a:rPr spc="-70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160779"/>
            <a:ext cx="800290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5080" indent="-3822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4335" algn="l"/>
                <a:tab pos="39497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more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RAM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your computer has,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faster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programs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function.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The two main types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called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DRAM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SRAM. SRAM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faster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than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DRAM,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but,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more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expensive.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500" y="5139690"/>
            <a:ext cx="8222615" cy="1493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Remember,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that if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the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power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is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turned off,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then</a:t>
            </a:r>
            <a:r>
              <a:rPr sz="3200" b="1" i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all</a:t>
            </a:r>
            <a:r>
              <a:rPr sz="3200" b="1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data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left</a:t>
            </a:r>
            <a:r>
              <a:rPr sz="3200" b="1" i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in</a:t>
            </a:r>
            <a:r>
              <a:rPr sz="3200" b="1" i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RAM,</a:t>
            </a:r>
            <a:r>
              <a:rPr sz="3200" b="1" i="1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that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has</a:t>
            </a:r>
            <a:r>
              <a:rPr sz="3200" b="1" i="1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not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been </a:t>
            </a:r>
            <a:r>
              <a:rPr sz="3200" b="1" i="1" spc="-87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saved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to</a:t>
            </a:r>
            <a:r>
              <a:rPr sz="3200" b="1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hard</a:t>
            </a:r>
            <a:r>
              <a:rPr sz="3200" b="1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drive,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3200" b="1" i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lost.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610" y="74422"/>
            <a:ext cx="359981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Virtual</a:t>
            </a:r>
            <a:r>
              <a:rPr spc="-55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942339"/>
            <a:ext cx="8054975" cy="62236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85"/>
              </a:spcBef>
              <a:buSzPct val="97183"/>
              <a:buFont typeface="Arial MT"/>
              <a:buChar char="•"/>
              <a:tabLst>
                <a:tab pos="172720" algn="l"/>
                <a:tab pos="2119630" algn="l"/>
              </a:tabLst>
            </a:pPr>
            <a:r>
              <a:rPr sz="3550" b="1" spc="-20" dirty="0">
                <a:solidFill>
                  <a:srgbClr val="FF0066"/>
                </a:solidFill>
                <a:latin typeface="Arial"/>
                <a:cs typeface="Arial"/>
              </a:rPr>
              <a:t>Virtual </a:t>
            </a:r>
            <a:r>
              <a:rPr sz="3550" b="1" spc="-30" dirty="0">
                <a:solidFill>
                  <a:srgbClr val="FF0066"/>
                </a:solidFill>
                <a:latin typeface="Arial"/>
                <a:cs typeface="Arial"/>
              </a:rPr>
              <a:t>Memory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– a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method of using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hard disk 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space </a:t>
            </a:r>
            <a:r>
              <a:rPr sz="3550" b="1" spc="10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provide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extra </a:t>
            </a:r>
            <a:r>
              <a:rPr sz="355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memory.	</a:t>
            </a:r>
            <a:r>
              <a:rPr sz="3550" b="1" spc="5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550" b="1" spc="-9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simulates</a:t>
            </a:r>
            <a:r>
              <a:rPr sz="3550" b="1" spc="-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additional</a:t>
            </a:r>
            <a:r>
              <a:rPr sz="355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RAM.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66"/>
              </a:buClr>
              <a:buFont typeface="Arial MT"/>
              <a:buChar char="•"/>
            </a:pPr>
            <a:endParaRPr sz="5500">
              <a:latin typeface="Arial"/>
              <a:cs typeface="Arial"/>
            </a:endParaRPr>
          </a:p>
          <a:p>
            <a:pPr marL="76835" marR="3947160" lvl="1">
              <a:lnSpc>
                <a:spcPct val="100000"/>
              </a:lnSpc>
              <a:buSzPct val="96774"/>
              <a:buFont typeface="Arial MT"/>
              <a:buChar char="•"/>
              <a:tabLst>
                <a:tab pos="21653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Windows, the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amount of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virtual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memory available,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equals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amount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free RAM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plus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amount of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disk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space </a:t>
            </a:r>
            <a:r>
              <a:rPr sz="3100" b="1" spc="-8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allocated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the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u="heavy" spc="-10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swap </a:t>
            </a:r>
            <a:r>
              <a:rPr sz="3100" b="1" spc="-8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u="heavy" spc="-5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file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113" y="2588386"/>
            <a:ext cx="4805286" cy="51840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220" y="74422"/>
            <a:ext cx="628523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Virtual</a:t>
            </a:r>
            <a:r>
              <a:rPr spc="-10" dirty="0"/>
              <a:t> </a:t>
            </a:r>
            <a:r>
              <a:rPr spc="-5" dirty="0"/>
              <a:t>Memory</a:t>
            </a:r>
            <a:r>
              <a:rPr spc="-1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dirty="0"/>
              <a:t>Swap</a:t>
            </a:r>
            <a:r>
              <a:rPr spc="-25" dirty="0"/>
              <a:t> </a:t>
            </a:r>
            <a:r>
              <a:rPr spc="-5" dirty="0"/>
              <a:t>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6369" y="5676976"/>
            <a:ext cx="7379970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A </a:t>
            </a:r>
            <a:r>
              <a:rPr sz="2600" b="1" i="1" u="heavy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swap </a:t>
            </a:r>
            <a:r>
              <a:rPr sz="2600" b="1" i="1" u="heavy" spc="-5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file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 is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an 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area </a:t>
            </a:r>
            <a:r>
              <a:rPr sz="2600" b="1" i="1" spc="5" dirty="0">
                <a:solidFill>
                  <a:srgbClr val="0066CC"/>
                </a:solidFill>
                <a:latin typeface="Arial"/>
                <a:cs typeface="Arial"/>
              </a:rPr>
              <a:t>of your 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hard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disk that 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is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 set aside for 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virtual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memory. Swap 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files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can </a:t>
            </a:r>
            <a:r>
              <a:rPr sz="2600" b="1" i="1" spc="5" dirty="0">
                <a:solidFill>
                  <a:srgbClr val="0066CC"/>
                </a:solidFill>
                <a:latin typeface="Arial"/>
                <a:cs typeface="Arial"/>
              </a:rPr>
              <a:t>be </a:t>
            </a:r>
            <a:r>
              <a:rPr sz="2600" b="1" i="1" spc="-7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spc="-5" dirty="0">
                <a:solidFill>
                  <a:srgbClr val="0066CC"/>
                </a:solidFill>
                <a:latin typeface="Arial"/>
                <a:cs typeface="Arial"/>
              </a:rPr>
              <a:t>either</a:t>
            </a:r>
            <a:r>
              <a:rPr sz="26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temporary</a:t>
            </a:r>
            <a:r>
              <a:rPr sz="2600" b="1" i="1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or</a:t>
            </a:r>
            <a:r>
              <a:rPr sz="26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permanent.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85" y="1277632"/>
            <a:ext cx="7345807" cy="38070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050" y="74422"/>
            <a:ext cx="49415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Okay</a:t>
            </a:r>
            <a:r>
              <a:rPr spc="-2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dirty="0"/>
              <a:t>So</a:t>
            </a:r>
            <a:r>
              <a:rPr spc="-25" dirty="0"/>
              <a:t> </a:t>
            </a:r>
            <a:r>
              <a:rPr dirty="0"/>
              <a:t>Now</a:t>
            </a:r>
            <a:r>
              <a:rPr spc="-30" dirty="0"/>
              <a:t> </a:t>
            </a:r>
            <a:r>
              <a:rPr spc="-5" dirty="0"/>
              <a:t>What?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236" y="1209243"/>
            <a:ext cx="3199320" cy="40579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34439" y="2072868"/>
            <a:ext cx="3987165" cy="4404360"/>
            <a:chOff x="1234439" y="2072868"/>
            <a:chExt cx="3987165" cy="4404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39" y="2072868"/>
              <a:ext cx="3986644" cy="44042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24" y="2590558"/>
              <a:ext cx="2492641" cy="227664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74422"/>
            <a:ext cx="40017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2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5" dirty="0"/>
              <a:t>Wake</a:t>
            </a:r>
            <a:r>
              <a:rPr spc="-25" dirty="0"/>
              <a:t> </a:t>
            </a:r>
            <a:r>
              <a:rPr spc="-5" dirty="0"/>
              <a:t>up</a:t>
            </a:r>
            <a:r>
              <a:rPr spc="-25" dirty="0"/>
              <a:t> </a:t>
            </a:r>
            <a:r>
              <a:rPr dirty="0"/>
              <a:t>call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6010" y="1851659"/>
            <a:ext cx="703389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When you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turn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on the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power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PC,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first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program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runs </a:t>
            </a:r>
            <a:r>
              <a:rPr sz="3600" b="1" spc="-98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 set of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instructions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kept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the computer's read-only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memory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(ROM).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74684" y="2017445"/>
            <a:ext cx="1628775" cy="1504315"/>
            <a:chOff x="8374684" y="2017445"/>
            <a:chExt cx="1628775" cy="1504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6883" y="2017445"/>
              <a:ext cx="1306436" cy="1310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4684" y="2680563"/>
              <a:ext cx="799198" cy="8409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73594" cy="10717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4800231"/>
            <a:ext cx="3688207" cy="27626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460" y="74422"/>
            <a:ext cx="70154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What</a:t>
            </a:r>
            <a:r>
              <a:rPr spc="-20" dirty="0"/>
              <a:t> </a:t>
            </a:r>
            <a:r>
              <a:rPr spc="5" dirty="0"/>
              <a:t>is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spc="-5" dirty="0"/>
              <a:t>Operating</a:t>
            </a:r>
            <a:r>
              <a:rPr spc="-20" dirty="0"/>
              <a:t> </a:t>
            </a:r>
            <a:r>
              <a:rPr spc="-5" dirty="0"/>
              <a:t>System?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729612"/>
            <a:ext cx="5450205" cy="4947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487045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most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important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program that runs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computer.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manages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all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other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machine.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C4C4C"/>
              </a:buClr>
              <a:buFont typeface="Arial MT"/>
              <a:buChar char="•"/>
            </a:pPr>
            <a:endParaRPr sz="45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  <a:tab pos="2153285" algn="l"/>
              </a:tabLst>
            </a:pP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Every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PC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has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to</a:t>
            </a:r>
            <a:r>
              <a:rPr sz="310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have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one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run other applications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programs.	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It’s 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first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thing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“loaded”.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485" y="2590558"/>
            <a:ext cx="3435845" cy="34005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74422"/>
            <a:ext cx="4037329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2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5" dirty="0"/>
              <a:t>Wake</a:t>
            </a:r>
            <a:r>
              <a:rPr spc="-20" dirty="0"/>
              <a:t> </a:t>
            </a:r>
            <a:r>
              <a:rPr dirty="0"/>
              <a:t>up</a:t>
            </a:r>
            <a:r>
              <a:rPr spc="-30" dirty="0"/>
              <a:t> </a:t>
            </a:r>
            <a:r>
              <a:rPr dirty="0"/>
              <a:t>Call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6369" y="4447540"/>
            <a:ext cx="6039485" cy="16383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295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550" b="1" spc="-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checks</a:t>
            </a:r>
            <a:r>
              <a:rPr sz="3550" b="1" spc="-6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550" b="1" spc="-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CPU,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memory,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basic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input-output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 systems</a:t>
            </a:r>
            <a:r>
              <a:rPr sz="3550" b="1" spc="-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(BIOS)</a:t>
            </a:r>
            <a:r>
              <a:rPr sz="355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0066CC"/>
                </a:solidFill>
                <a:latin typeface="Arial"/>
                <a:cs typeface="Arial"/>
              </a:rPr>
              <a:t>for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errors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285" y="1142644"/>
            <a:ext cx="1572120" cy="14338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06470" y="1395730"/>
            <a:ext cx="5312410" cy="16383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295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checks </a:t>
            </a:r>
            <a:r>
              <a:rPr sz="3550" b="1" spc="10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make sure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everything</a:t>
            </a:r>
            <a:r>
              <a:rPr sz="3550" b="1" spc="-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10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3550" b="1" spc="-1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functioning </a:t>
            </a:r>
            <a:r>
              <a:rPr sz="3550" b="1" spc="-96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properly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3109214"/>
            <a:ext cx="2024278" cy="20609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479" y="74422"/>
            <a:ext cx="415544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20" dirty="0"/>
              <a:t> </a:t>
            </a:r>
            <a:r>
              <a:rPr spc="5" dirty="0"/>
              <a:t>–</a:t>
            </a:r>
            <a:r>
              <a:rPr spc="-30" dirty="0"/>
              <a:t> </a:t>
            </a:r>
            <a:r>
              <a:rPr dirty="0"/>
              <a:t>Wake</a:t>
            </a:r>
            <a:r>
              <a:rPr spc="-30" dirty="0"/>
              <a:t> </a:t>
            </a:r>
            <a:r>
              <a:rPr dirty="0"/>
              <a:t>up</a:t>
            </a:r>
            <a:r>
              <a:rPr spc="-20" dirty="0"/>
              <a:t> </a:t>
            </a:r>
            <a:r>
              <a:rPr spc="-5" dirty="0"/>
              <a:t>Call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3969" y="1475739"/>
            <a:ext cx="5714365" cy="43624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744220">
              <a:lnSpc>
                <a:spcPts val="4200"/>
              </a:lnSpc>
              <a:spcBef>
                <a:spcPts val="32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Once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successful,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software will begin </a:t>
            </a:r>
            <a:r>
              <a:rPr sz="3550" b="1" spc="10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activate</a:t>
            </a:r>
            <a:r>
              <a:rPr sz="3550" b="1" spc="-7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550" b="1" spc="-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computer's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disk</a:t>
            </a:r>
            <a:r>
              <a:rPr sz="3550" b="1" spc="-6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drives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C4C4C"/>
              </a:buClr>
              <a:buFont typeface="Arial MT"/>
              <a:buChar char="•"/>
            </a:pPr>
            <a:endParaRPr sz="4000">
              <a:latin typeface="Arial"/>
              <a:cs typeface="Arial"/>
            </a:endParaRPr>
          </a:p>
          <a:p>
            <a:pPr marL="12700" marR="5080">
              <a:lnSpc>
                <a:spcPts val="4200"/>
              </a:lnSpc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5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550" b="1" spc="-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then</a:t>
            </a:r>
            <a:r>
              <a:rPr sz="3550" b="1" spc="-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finds</a:t>
            </a:r>
            <a:r>
              <a:rPr sz="3550" b="1" spc="-6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550" b="1" spc="-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first</a:t>
            </a:r>
            <a:r>
              <a:rPr sz="355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piece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system: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550" b="1" spc="-6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FF0066"/>
                </a:solidFill>
                <a:latin typeface="Arial"/>
                <a:cs typeface="Arial"/>
              </a:rPr>
              <a:t>bootstrap</a:t>
            </a:r>
            <a:r>
              <a:rPr sz="3550" b="1" spc="-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FF0066"/>
                </a:solidFill>
                <a:latin typeface="Arial"/>
                <a:cs typeface="Arial"/>
              </a:rPr>
              <a:t>loader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1362" y="5523839"/>
            <a:ext cx="1679765" cy="16797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286" y="281940"/>
            <a:ext cx="1905114" cy="19164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2282444"/>
            <a:ext cx="2060955" cy="18323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1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Booting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1500" y="1257300"/>
            <a:ext cx="596328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5" dirty="0">
                <a:solidFill>
                  <a:srgbClr val="FF0066"/>
                </a:solidFill>
                <a:latin typeface="Arial"/>
                <a:cs typeface="Arial"/>
              </a:rPr>
              <a:t>bootstrap loader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small program that has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single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function: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loads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3600" b="1" spc="-99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operating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system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into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memory and allows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begin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operation.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1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Booting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3969" y="1027302"/>
            <a:ext cx="6263005" cy="4769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bootstrap loader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sets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up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small </a:t>
            </a:r>
            <a:r>
              <a:rPr sz="3100" b="1" i="1" spc="-10" dirty="0">
                <a:solidFill>
                  <a:srgbClr val="0066CC"/>
                </a:solidFill>
                <a:latin typeface="Arial"/>
                <a:cs typeface="Arial"/>
              </a:rPr>
              <a:t>driver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programs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interface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control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various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hardware.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C4C4C"/>
              </a:buClr>
              <a:buFont typeface="Arial MT"/>
              <a:buChar char="•"/>
            </a:pPr>
            <a:endParaRPr sz="4550">
              <a:latin typeface="Arial"/>
              <a:cs typeface="Arial"/>
            </a:endParaRPr>
          </a:p>
          <a:p>
            <a:pPr marL="151130" indent="-139065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sets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up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divisions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endParaRPr sz="3100">
              <a:latin typeface="Arial"/>
              <a:cs typeface="Arial"/>
            </a:endParaRPr>
          </a:p>
          <a:p>
            <a:pPr marL="769620" lvl="1" indent="-246379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769620" algn="l"/>
              </a:tabLst>
            </a:pP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memory</a:t>
            </a:r>
            <a:endParaRPr sz="3100">
              <a:latin typeface="Arial"/>
              <a:cs typeface="Arial"/>
            </a:endParaRPr>
          </a:p>
          <a:p>
            <a:pPr marL="769620" lvl="1" indent="-24637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769620" algn="l"/>
              </a:tabLst>
            </a:pP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user</a:t>
            </a:r>
            <a:r>
              <a:rPr sz="31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information,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endParaRPr sz="3100">
              <a:latin typeface="Arial"/>
              <a:cs typeface="Arial"/>
            </a:endParaRPr>
          </a:p>
          <a:p>
            <a:pPr marL="769620" lvl="1" indent="-24637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769620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applications.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495317"/>
            <a:ext cx="3700805" cy="28468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/>
              <a:t>OS</a:t>
            </a:r>
            <a:r>
              <a:rPr spc="-1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Booting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169" y="1103502"/>
            <a:ext cx="4471670" cy="541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05104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establishes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data </a:t>
            </a:r>
            <a:r>
              <a:rPr sz="3100" b="1" spc="-84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structures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needed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communicate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within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between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subsystems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applications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computer.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C4C4C"/>
              </a:buClr>
              <a:buFont typeface="Arial MT"/>
              <a:buChar char="•"/>
            </a:pPr>
            <a:endParaRPr sz="45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Then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turns</a:t>
            </a:r>
            <a:r>
              <a:rPr sz="31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control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84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computer over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operating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1169631"/>
            <a:ext cx="4614290" cy="26816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4029" y="5174488"/>
            <a:ext cx="4199039" cy="22778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7350" y="74422"/>
            <a:ext cx="420306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dirty="0">
                <a:solidFill>
                  <a:srgbClr val="FF0066"/>
                </a:solidFill>
                <a:latin typeface="Impact"/>
                <a:cs typeface="Impact"/>
              </a:rPr>
              <a:t>Windows</a:t>
            </a:r>
            <a:r>
              <a:rPr sz="4500" spc="-80" dirty="0">
                <a:solidFill>
                  <a:srgbClr val="FF0066"/>
                </a:solidFill>
                <a:latin typeface="Impact"/>
                <a:cs typeface="Impact"/>
              </a:rPr>
              <a:t> </a:t>
            </a:r>
            <a:r>
              <a:rPr sz="4500" spc="-5" dirty="0">
                <a:solidFill>
                  <a:srgbClr val="FF0066"/>
                </a:solidFill>
                <a:latin typeface="Impact"/>
                <a:cs typeface="Impact"/>
              </a:rPr>
              <a:t>Desktop</a:t>
            </a:r>
            <a:endParaRPr sz="45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30" y="837717"/>
            <a:ext cx="9070213" cy="68014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57600" y="2386330"/>
            <a:ext cx="3935095" cy="11049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295"/>
              </a:spcBef>
            </a:pPr>
            <a:r>
              <a:rPr sz="3550" b="1" spc="-2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5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FFFFFF"/>
                </a:solidFill>
                <a:latin typeface="Arial"/>
                <a:cs typeface="Arial"/>
              </a:rPr>
              <a:t>Desktop</a:t>
            </a:r>
            <a:r>
              <a:rPr sz="35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3550" b="1" spc="-9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35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35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FFFFFF"/>
                </a:solidFill>
                <a:latin typeface="Arial"/>
                <a:cs typeface="Arial"/>
              </a:rPr>
              <a:t>this…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27350" y="74422"/>
            <a:ext cx="420306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dirty="0">
                <a:solidFill>
                  <a:srgbClr val="FF0066"/>
                </a:solidFill>
                <a:latin typeface="Impact"/>
                <a:cs typeface="Impact"/>
              </a:rPr>
              <a:t>Windows</a:t>
            </a:r>
            <a:r>
              <a:rPr sz="4500" spc="-80" dirty="0">
                <a:solidFill>
                  <a:srgbClr val="FF0066"/>
                </a:solidFill>
                <a:latin typeface="Impact"/>
                <a:cs typeface="Impact"/>
              </a:rPr>
              <a:t> </a:t>
            </a:r>
            <a:r>
              <a:rPr sz="4500" spc="-5" dirty="0">
                <a:solidFill>
                  <a:srgbClr val="FF0066"/>
                </a:solidFill>
                <a:latin typeface="Impact"/>
                <a:cs typeface="Impact"/>
              </a:rPr>
              <a:t>Desktop</a:t>
            </a:r>
            <a:endParaRPr sz="45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9870" y="2777553"/>
            <a:ext cx="415925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dirty="0">
                <a:solidFill>
                  <a:srgbClr val="000099"/>
                </a:solidFill>
                <a:latin typeface="Arial"/>
                <a:cs typeface="Arial"/>
              </a:rPr>
              <a:t>…Or</a:t>
            </a:r>
            <a:r>
              <a:rPr sz="51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5100" b="1" spc="-5" dirty="0">
                <a:solidFill>
                  <a:srgbClr val="000099"/>
                </a:solidFill>
                <a:latin typeface="Arial"/>
                <a:cs typeface="Arial"/>
              </a:rPr>
              <a:t>like</a:t>
            </a:r>
            <a:r>
              <a:rPr sz="51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5100" b="1" spc="-5" dirty="0">
                <a:solidFill>
                  <a:srgbClr val="000099"/>
                </a:solidFill>
                <a:latin typeface="Arial"/>
                <a:cs typeface="Arial"/>
              </a:rPr>
              <a:t>this</a:t>
            </a:r>
            <a:r>
              <a:rPr sz="3950" b="1" spc="-5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180" y="74422"/>
            <a:ext cx="921004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spc="-5" dirty="0"/>
              <a:t>Do</a:t>
            </a:r>
            <a:r>
              <a:rPr spc="-1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Tell The</a:t>
            </a:r>
            <a:r>
              <a:rPr spc="-20" dirty="0"/>
              <a:t> </a:t>
            </a:r>
            <a:r>
              <a:rPr dirty="0"/>
              <a:t>OS</a:t>
            </a:r>
            <a:r>
              <a:rPr spc="-5" dirty="0"/>
              <a:t> What </a:t>
            </a:r>
            <a:r>
              <a:rPr dirty="0"/>
              <a:t>I</a:t>
            </a:r>
            <a:r>
              <a:rPr spc="-15" dirty="0"/>
              <a:t> </a:t>
            </a:r>
            <a:r>
              <a:rPr spc="-5" dirty="0"/>
              <a:t>Want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592579"/>
            <a:ext cx="6419215" cy="397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must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continue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give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the operating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system </a:t>
            </a:r>
            <a:r>
              <a:rPr sz="36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commands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accepted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executed.</a:t>
            </a:r>
            <a:endParaRPr sz="3600">
              <a:latin typeface="Arial"/>
              <a:cs typeface="Arial"/>
            </a:endParaRPr>
          </a:p>
          <a:p>
            <a:pPr marL="521970" marR="5080" lvl="1">
              <a:lnSpc>
                <a:spcPct val="100000"/>
              </a:lnSpc>
              <a:spcBef>
                <a:spcPts val="2660"/>
              </a:spcBef>
              <a:buSzPct val="96774"/>
              <a:buFont typeface="Arial MT"/>
              <a:buChar char="•"/>
              <a:tabLst>
                <a:tab pos="661035" algn="l"/>
              </a:tabLst>
            </a:pP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first </a:t>
            </a:r>
            <a:r>
              <a:rPr sz="3100" b="1" i="1" spc="-10" dirty="0">
                <a:solidFill>
                  <a:srgbClr val="0066CC"/>
                </a:solidFill>
                <a:latin typeface="Arial"/>
                <a:cs typeface="Arial"/>
              </a:rPr>
              <a:t>command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was </a:t>
            </a:r>
            <a:r>
              <a:rPr sz="3100" b="1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pushing </a:t>
            </a:r>
            <a:r>
              <a:rPr sz="3100" b="1" i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“ON” </a:t>
            </a:r>
            <a:r>
              <a:rPr sz="3100" b="1" i="1" dirty="0">
                <a:solidFill>
                  <a:srgbClr val="0066CC"/>
                </a:solidFill>
                <a:latin typeface="Arial"/>
                <a:cs typeface="Arial"/>
              </a:rPr>
              <a:t>button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which </a:t>
            </a:r>
            <a:r>
              <a:rPr sz="3100" b="1" i="1" spc="-8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i="1" spc="-10" dirty="0">
                <a:solidFill>
                  <a:srgbClr val="4C4C4C"/>
                </a:solidFill>
                <a:latin typeface="Arial"/>
                <a:cs typeface="Arial"/>
              </a:rPr>
              <a:t>started </a:t>
            </a:r>
            <a:r>
              <a:rPr sz="3100" b="1" i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i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“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boot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”</a:t>
            </a:r>
            <a:r>
              <a:rPr sz="3100" b="1" i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i="1" spc="-10" dirty="0">
                <a:solidFill>
                  <a:srgbClr val="4C4C4C"/>
                </a:solidFill>
                <a:latin typeface="Arial"/>
                <a:cs typeface="Arial"/>
              </a:rPr>
              <a:t>process.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686" y="4038130"/>
            <a:ext cx="1530718" cy="15767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379" y="74422"/>
            <a:ext cx="39782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Enter</a:t>
            </a:r>
            <a:r>
              <a:rPr spc="-45" dirty="0"/>
              <a:t> </a:t>
            </a:r>
            <a:r>
              <a:rPr spc="-5" dirty="0"/>
              <a:t>Commands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1819" y="1418590"/>
            <a:ext cx="4972685" cy="480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755">
              <a:lnSpc>
                <a:spcPct val="100000"/>
              </a:lnSpc>
              <a:spcBef>
                <a:spcPts val="100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Commands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can be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entered</a:t>
            </a:r>
            <a:r>
              <a:rPr sz="3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several</a:t>
            </a:r>
            <a:r>
              <a:rPr sz="360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ways:</a:t>
            </a:r>
            <a:endParaRPr sz="3600">
              <a:latin typeface="Arial"/>
              <a:cs typeface="Arial"/>
            </a:endParaRPr>
          </a:p>
          <a:p>
            <a:pPr marL="660400" lvl="1" indent="-139065">
              <a:lnSpc>
                <a:spcPct val="100000"/>
              </a:lnSpc>
              <a:spcBef>
                <a:spcPts val="2660"/>
              </a:spcBef>
              <a:buSzPct val="96774"/>
              <a:buFont typeface="Arial MT"/>
              <a:buChar char="•"/>
              <a:tabLst>
                <a:tab pos="66103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Through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keyboard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  <a:p>
            <a:pPr marL="521970" marR="5080" lvl="1">
              <a:lnSpc>
                <a:spcPct val="100000"/>
              </a:lnSpc>
              <a:spcBef>
                <a:spcPts val="2430"/>
              </a:spcBef>
              <a:buSzPct val="96774"/>
              <a:buFont typeface="Arial MT"/>
              <a:buChar char="•"/>
              <a:tabLst>
                <a:tab pos="66103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Pointing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clicking on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an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object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with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mouse.</a:t>
            </a:r>
            <a:endParaRPr sz="3100">
              <a:latin typeface="Arial"/>
              <a:cs typeface="Arial"/>
            </a:endParaRPr>
          </a:p>
          <a:p>
            <a:pPr marL="521970">
              <a:lnSpc>
                <a:spcPct val="100000"/>
              </a:lnSpc>
            </a:pPr>
            <a:r>
              <a:rPr sz="2200" b="1" spc="-5" dirty="0">
                <a:solidFill>
                  <a:srgbClr val="4C4C4C"/>
                </a:solidFill>
                <a:latin typeface="Arial"/>
                <a:cs typeface="Arial"/>
              </a:rPr>
              <a:t>(Graphical User</a:t>
            </a:r>
            <a:r>
              <a:rPr sz="22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C4C4C"/>
                </a:solidFill>
                <a:latin typeface="Arial"/>
                <a:cs typeface="Arial"/>
              </a:rPr>
              <a:t>Interface</a:t>
            </a:r>
            <a:r>
              <a:rPr sz="22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C4C4C"/>
                </a:solidFill>
                <a:latin typeface="Arial"/>
                <a:cs typeface="Arial"/>
              </a:rPr>
              <a:t>or GUI)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521970" marR="204470" lvl="1">
              <a:lnSpc>
                <a:spcPct val="100000"/>
              </a:lnSpc>
              <a:buSzPct val="96774"/>
              <a:buFont typeface="Arial MT"/>
              <a:buChar char="•"/>
              <a:tabLst>
                <a:tab pos="66103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Sending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command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from</a:t>
            </a:r>
            <a:r>
              <a:rPr sz="310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another</a:t>
            </a:r>
            <a:r>
              <a:rPr sz="31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program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61684" y="1927440"/>
            <a:ext cx="3376295" cy="3118485"/>
            <a:chOff x="5861684" y="1927440"/>
            <a:chExt cx="3376295" cy="3118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1684" y="3732529"/>
              <a:ext cx="1254239" cy="13129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9078" y="1927440"/>
              <a:ext cx="3098673" cy="219275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83402" y="5354281"/>
            <a:ext cx="3653154" cy="2245360"/>
            <a:chOff x="5783402" y="5354281"/>
            <a:chExt cx="3653154" cy="2245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402" y="5785916"/>
              <a:ext cx="1760766" cy="18133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08519" y="6371589"/>
              <a:ext cx="311150" cy="433070"/>
            </a:xfrm>
            <a:custGeom>
              <a:avLst/>
              <a:gdLst/>
              <a:ahLst/>
              <a:cxnLst/>
              <a:rect l="l" t="t" r="r" b="b"/>
              <a:pathLst>
                <a:path w="311150" h="433070">
                  <a:moveTo>
                    <a:pt x="208279" y="0"/>
                  </a:moveTo>
                  <a:lnTo>
                    <a:pt x="0" y="278130"/>
                  </a:lnTo>
                  <a:lnTo>
                    <a:pt x="311150" y="433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3762" y="5354281"/>
              <a:ext cx="1222565" cy="14893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06640" y="6236969"/>
              <a:ext cx="891540" cy="431800"/>
            </a:xfrm>
            <a:custGeom>
              <a:avLst/>
              <a:gdLst/>
              <a:ahLst/>
              <a:cxnLst/>
              <a:rect l="l" t="t" r="r" b="b"/>
              <a:pathLst>
                <a:path w="891540" h="431800">
                  <a:moveTo>
                    <a:pt x="891540" y="154940"/>
                  </a:moveTo>
                  <a:lnTo>
                    <a:pt x="580390" y="0"/>
                  </a:lnTo>
                  <a:lnTo>
                    <a:pt x="621436" y="172313"/>
                  </a:lnTo>
                  <a:lnTo>
                    <a:pt x="0" y="320040"/>
                  </a:lnTo>
                  <a:lnTo>
                    <a:pt x="20320" y="406400"/>
                  </a:lnTo>
                  <a:lnTo>
                    <a:pt x="642061" y="258876"/>
                  </a:lnTo>
                  <a:lnTo>
                    <a:pt x="683260" y="431800"/>
                  </a:lnTo>
                  <a:lnTo>
                    <a:pt x="891540" y="154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739" y="54200"/>
            <a:ext cx="6598284" cy="737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75535" algn="l"/>
                <a:tab pos="4542155" algn="l"/>
              </a:tabLst>
            </a:pPr>
            <a:r>
              <a:rPr sz="4650" spc="-85" dirty="0"/>
              <a:t>Windows	</a:t>
            </a:r>
            <a:r>
              <a:rPr dirty="0"/>
              <a:t>and</a:t>
            </a:r>
            <a:r>
              <a:rPr spc="-5" dirty="0"/>
              <a:t> </a:t>
            </a:r>
            <a:r>
              <a:rPr sz="4650" spc="-85" dirty="0"/>
              <a:t>Mac	</a:t>
            </a:r>
            <a:r>
              <a:rPr spc="-5" dirty="0"/>
              <a:t>are</a:t>
            </a:r>
            <a:r>
              <a:rPr spc="-70" dirty="0"/>
              <a:t> </a:t>
            </a:r>
            <a:r>
              <a:rPr spc="-5" dirty="0"/>
              <a:t>GUI’s</a:t>
            </a:r>
            <a:endParaRPr sz="4650"/>
          </a:p>
        </p:txBody>
      </p:sp>
      <p:sp>
        <p:nvSpPr>
          <p:cNvPr id="3" name="object 3"/>
          <p:cNvSpPr txBox="1"/>
          <p:nvPr/>
        </p:nvSpPr>
        <p:spPr>
          <a:xfrm>
            <a:off x="843280" y="1763902"/>
            <a:ext cx="8515350" cy="3092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83895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i="1" spc="-10" dirty="0">
                <a:solidFill>
                  <a:srgbClr val="4C4C4C"/>
                </a:solidFill>
                <a:latin typeface="Arial"/>
                <a:cs typeface="Arial"/>
              </a:rPr>
              <a:t>Microsoft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Windows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Apple Macintosh </a:t>
            </a:r>
            <a:r>
              <a:rPr sz="3100" b="1" i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systems are “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graphical user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interfaces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”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GUI’s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GUI</a:t>
            </a:r>
            <a:r>
              <a:rPr sz="32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0066CC"/>
                </a:solidFill>
                <a:latin typeface="Arial"/>
                <a:cs typeface="Arial"/>
              </a:rPr>
              <a:t>is</a:t>
            </a:r>
            <a:r>
              <a:rPr sz="3200" b="1" i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66CC"/>
                </a:solidFill>
                <a:latin typeface="Arial"/>
                <a:cs typeface="Arial"/>
              </a:rPr>
              <a:t>defined</a:t>
            </a:r>
            <a:r>
              <a:rPr sz="32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66CC"/>
                </a:solidFill>
                <a:latin typeface="Arial"/>
                <a:cs typeface="Arial"/>
              </a:rPr>
              <a:t>as:</a:t>
            </a:r>
            <a:r>
              <a:rPr sz="32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20" dirty="0">
                <a:solidFill>
                  <a:srgbClr val="0066CC"/>
                </a:solidFill>
                <a:latin typeface="Arial"/>
                <a:cs typeface="Arial"/>
              </a:rPr>
              <a:t>A</a:t>
            </a:r>
            <a:r>
              <a:rPr sz="32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picture</a:t>
            </a:r>
            <a:r>
              <a:rPr sz="3200" b="1" i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used</a:t>
            </a:r>
            <a:r>
              <a:rPr sz="32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0066CC"/>
                </a:solidFill>
                <a:latin typeface="Arial"/>
                <a:cs typeface="Arial"/>
              </a:rPr>
              <a:t>in</a:t>
            </a:r>
            <a:r>
              <a:rPr sz="3200" b="1" i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place</a:t>
            </a:r>
            <a:r>
              <a:rPr sz="3200" b="1" i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0066CC"/>
                </a:solidFill>
                <a:latin typeface="Arial"/>
                <a:cs typeface="Arial"/>
              </a:rPr>
              <a:t>of </a:t>
            </a:r>
            <a:r>
              <a:rPr sz="3200" b="1" i="1" spc="-8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15" dirty="0">
                <a:solidFill>
                  <a:srgbClr val="0066CC"/>
                </a:solidFill>
                <a:latin typeface="Arial"/>
                <a:cs typeface="Arial"/>
              </a:rPr>
              <a:t>a</a:t>
            </a:r>
            <a:r>
              <a:rPr sz="3200" b="1" i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0066CC"/>
                </a:solidFill>
                <a:latin typeface="Arial"/>
                <a:cs typeface="Arial"/>
              </a:rPr>
              <a:t>word</a:t>
            </a:r>
            <a:r>
              <a:rPr sz="3200" b="1" i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or</a:t>
            </a:r>
            <a:r>
              <a:rPr sz="32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words</a:t>
            </a:r>
            <a:r>
              <a:rPr sz="32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0066CC"/>
                </a:solidFill>
                <a:latin typeface="Arial"/>
                <a:cs typeface="Arial"/>
              </a:rPr>
              <a:t>to</a:t>
            </a:r>
            <a:r>
              <a:rPr sz="32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66CC"/>
                </a:solidFill>
                <a:latin typeface="Arial"/>
                <a:cs typeface="Arial"/>
              </a:rPr>
              <a:t>issue</a:t>
            </a:r>
            <a:r>
              <a:rPr sz="3200" b="1" i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66CC"/>
                </a:solidFill>
                <a:latin typeface="Arial"/>
                <a:cs typeface="Arial"/>
              </a:rPr>
              <a:t>commands.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878" y="258483"/>
            <a:ext cx="1006563" cy="941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122" y="255397"/>
            <a:ext cx="1173594" cy="8289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7125" y="3198622"/>
            <a:ext cx="4301274" cy="4397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2589" y="74422"/>
            <a:ext cx="417639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Operating</a:t>
            </a:r>
            <a:r>
              <a:rPr spc="-70" dirty="0"/>
              <a:t> </a:t>
            </a:r>
            <a:r>
              <a:rPr dirty="0"/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909" y="1160818"/>
            <a:ext cx="6607175" cy="447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9140">
              <a:lnSpc>
                <a:spcPct val="100000"/>
              </a:lnSpc>
              <a:spcBef>
                <a:spcPts val="100"/>
              </a:spcBef>
              <a:buSzPct val="97500"/>
              <a:buFont typeface="Arial MT"/>
              <a:buChar char="•"/>
              <a:tabLst>
                <a:tab pos="191770" algn="l"/>
              </a:tabLst>
            </a:pPr>
            <a:r>
              <a:rPr sz="40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40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4C4C4C"/>
                </a:solidFill>
                <a:latin typeface="Arial"/>
                <a:cs typeface="Arial"/>
              </a:rPr>
              <a:t>performs</a:t>
            </a:r>
            <a:r>
              <a:rPr sz="40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4C4C4C"/>
                </a:solidFill>
                <a:latin typeface="Arial"/>
                <a:cs typeface="Arial"/>
              </a:rPr>
              <a:t>basic</a:t>
            </a:r>
            <a:r>
              <a:rPr sz="40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4C4C4C"/>
                </a:solidFill>
                <a:latin typeface="Arial"/>
                <a:cs typeface="Arial"/>
              </a:rPr>
              <a:t>tasks, </a:t>
            </a:r>
            <a:r>
              <a:rPr sz="4000" b="1" spc="-110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4C4C4C"/>
                </a:solidFill>
                <a:latin typeface="Arial"/>
                <a:cs typeface="Arial"/>
              </a:rPr>
              <a:t>such </a:t>
            </a:r>
            <a:r>
              <a:rPr sz="4000" b="1" spc="-5" dirty="0">
                <a:solidFill>
                  <a:srgbClr val="4C4C4C"/>
                </a:solidFill>
                <a:latin typeface="Arial"/>
                <a:cs typeface="Arial"/>
              </a:rPr>
              <a:t>as: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C4C4C"/>
              </a:buClr>
              <a:buFont typeface="Arial MT"/>
              <a:buChar char="•"/>
            </a:pPr>
            <a:endParaRPr sz="3500">
              <a:latin typeface="Arial"/>
              <a:cs typeface="Arial"/>
            </a:endParaRPr>
          </a:p>
          <a:p>
            <a:pPr marL="521970" marR="5080" lvl="1">
              <a:lnSpc>
                <a:spcPct val="100000"/>
              </a:lnSpc>
              <a:buSzPct val="97222"/>
              <a:buFont typeface="Arial MT"/>
              <a:buChar char="•"/>
              <a:tabLst>
                <a:tab pos="68326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Recognizing</a:t>
            </a:r>
            <a:r>
              <a:rPr sz="3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input</a:t>
            </a:r>
            <a:r>
              <a:rPr sz="3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from</a:t>
            </a:r>
            <a:r>
              <a:rPr sz="36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9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keyboard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mouse,</a:t>
            </a:r>
            <a:endParaRPr sz="3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66CC"/>
              </a:buClr>
              <a:buFont typeface="Arial MT"/>
              <a:buChar char="•"/>
            </a:pPr>
            <a:endParaRPr sz="3550">
              <a:latin typeface="Arial"/>
              <a:cs typeface="Arial"/>
            </a:endParaRPr>
          </a:p>
          <a:p>
            <a:pPr marL="521970" marR="1199515" lvl="1">
              <a:lnSpc>
                <a:spcPct val="100000"/>
              </a:lnSpc>
              <a:buSzPct val="97222"/>
              <a:buFont typeface="Arial MT"/>
              <a:buChar char="•"/>
              <a:tabLst>
                <a:tab pos="68326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Sending</a:t>
            </a:r>
            <a:r>
              <a:rPr sz="3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output</a:t>
            </a:r>
            <a:r>
              <a:rPr sz="3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36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9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monitor,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920" y="74422"/>
            <a:ext cx="3719829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GUI</a:t>
            </a:r>
            <a:r>
              <a:rPr spc="-35" dirty="0"/>
              <a:t> </a:t>
            </a:r>
            <a:r>
              <a:rPr spc="5" dirty="0"/>
              <a:t>–</a:t>
            </a:r>
            <a:r>
              <a:rPr spc="-35" dirty="0"/>
              <a:t> </a:t>
            </a:r>
            <a:r>
              <a:rPr spc="-5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680209"/>
            <a:ext cx="8255634" cy="413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5080" indent="-3822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4335" algn="l"/>
                <a:tab pos="39497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GUI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interfaces have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standards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6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usually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same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similar 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in all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systems</a:t>
            </a:r>
            <a:r>
              <a:rPr sz="36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applications.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53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buFont typeface="Arial MT"/>
              <a:buChar char="•"/>
              <a:tabLst>
                <a:tab pos="394335" algn="l"/>
                <a:tab pos="39497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Standards</a:t>
            </a:r>
            <a:r>
              <a:rPr sz="36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apply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to:</a:t>
            </a:r>
            <a:endParaRPr sz="3600">
              <a:latin typeface="Arial"/>
              <a:cs typeface="Arial"/>
            </a:endParaRPr>
          </a:p>
          <a:p>
            <a:pPr marL="840740" lvl="1" indent="-3175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840105" algn="l"/>
                <a:tab pos="840740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Pointers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and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pointing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 devices</a:t>
            </a:r>
            <a:endParaRPr sz="3100">
              <a:latin typeface="Arial"/>
              <a:cs typeface="Arial"/>
            </a:endParaRPr>
          </a:p>
          <a:p>
            <a:pPr marL="840740" lvl="1" indent="-3175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840105" algn="l"/>
                <a:tab pos="840740" algn="l"/>
              </a:tabLst>
            </a:pP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Icons, desktops,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windows</a:t>
            </a:r>
            <a:r>
              <a:rPr sz="31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and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menus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950" y="54200"/>
            <a:ext cx="5525135" cy="737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74900" algn="l"/>
              </a:tabLst>
            </a:pPr>
            <a:r>
              <a:rPr sz="4650" spc="-85" dirty="0"/>
              <a:t>Windows	</a:t>
            </a:r>
            <a:r>
              <a:rPr dirty="0"/>
              <a:t>-</a:t>
            </a:r>
            <a:r>
              <a:rPr spc="-35" dirty="0"/>
              <a:t> </a:t>
            </a:r>
            <a:r>
              <a:rPr spc="-5" dirty="0"/>
              <a:t>GUI</a:t>
            </a:r>
            <a:r>
              <a:rPr spc="-30" dirty="0"/>
              <a:t> </a:t>
            </a:r>
            <a:r>
              <a:rPr spc="-5" dirty="0"/>
              <a:t>Pointers</a:t>
            </a:r>
            <a:endParaRPr sz="4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030" y="3018535"/>
            <a:ext cx="1133640" cy="12978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7085" y="5266791"/>
            <a:ext cx="1097635" cy="15562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7100" y="1247012"/>
            <a:ext cx="8291195" cy="561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GUI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uses </a:t>
            </a:r>
            <a:r>
              <a:rPr sz="3100" b="1" i="1" spc="-10" dirty="0">
                <a:solidFill>
                  <a:srgbClr val="4C4C4C"/>
                </a:solidFill>
                <a:latin typeface="Arial"/>
                <a:cs typeface="Arial"/>
              </a:rPr>
              <a:t>pictures, symbols, </a:t>
            </a:r>
            <a:r>
              <a:rPr sz="3100" b="1" i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icons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rather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than words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represent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some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object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function.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For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example:</a:t>
            </a:r>
            <a:endParaRPr sz="3100">
              <a:latin typeface="Arial"/>
              <a:cs typeface="Arial"/>
            </a:endParaRPr>
          </a:p>
          <a:p>
            <a:pPr marL="12700" marR="2691130">
              <a:lnSpc>
                <a:spcPct val="100000"/>
              </a:lnSpc>
              <a:spcBef>
                <a:spcPts val="2440"/>
              </a:spcBef>
              <a:buSzPct val="96296"/>
              <a:buFont typeface="Arial MT"/>
              <a:buChar char="•"/>
              <a:tabLst>
                <a:tab pos="134620" algn="l"/>
              </a:tabLst>
            </a:pPr>
            <a:r>
              <a:rPr sz="2700" b="1" spc="10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pointer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mouse pointer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7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small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arrow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other 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symbol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moves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27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 screen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as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move </a:t>
            </a:r>
            <a:r>
              <a:rPr sz="2700" b="1" spc="-7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mouse.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350">
              <a:latin typeface="Arial"/>
              <a:cs typeface="Arial"/>
            </a:endParaRPr>
          </a:p>
          <a:p>
            <a:pPr marL="2490470" marR="85725" lvl="1" indent="-382270">
              <a:lnSpc>
                <a:spcPct val="104099"/>
              </a:lnSpc>
              <a:buChar char="•"/>
              <a:tabLst>
                <a:tab pos="2489835" algn="l"/>
                <a:tab pos="2490470" algn="l"/>
              </a:tabLst>
            </a:pP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An </a:t>
            </a:r>
            <a:r>
              <a:rPr sz="2700" dirty="0">
                <a:solidFill>
                  <a:srgbClr val="0066CC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0066CC"/>
                </a:solidFill>
                <a:latin typeface="Arial MT"/>
                <a:cs typeface="Arial MT"/>
              </a:rPr>
              <a:t>-Beam </a:t>
            </a:r>
            <a:r>
              <a:rPr sz="2700" spc="-5" dirty="0">
                <a:solidFill>
                  <a:srgbClr val="0066CC"/>
                </a:solidFill>
                <a:latin typeface="Arial MT"/>
                <a:cs typeface="Arial MT"/>
              </a:rPr>
              <a:t>pointer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is used by </a:t>
            </a:r>
            <a:r>
              <a:rPr sz="2700" spc="-5" dirty="0">
                <a:solidFill>
                  <a:srgbClr val="4C4C4C"/>
                </a:solidFill>
                <a:latin typeface="Arial MT"/>
                <a:cs typeface="Arial MT"/>
              </a:rPr>
              <a:t>many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 desktop </a:t>
            </a:r>
            <a:r>
              <a:rPr sz="2700" spc="-5" dirty="0">
                <a:solidFill>
                  <a:srgbClr val="4C4C4C"/>
                </a:solidFill>
                <a:latin typeface="Arial MT"/>
                <a:cs typeface="Arial MT"/>
              </a:rPr>
              <a:t>publishing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systems and word </a:t>
            </a:r>
            <a:r>
              <a:rPr sz="2700" spc="-740" dirty="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processors </a:t>
            </a:r>
            <a:r>
              <a:rPr sz="2700" spc="5" dirty="0">
                <a:solidFill>
                  <a:srgbClr val="4C4C4C"/>
                </a:solidFill>
                <a:latin typeface="Arial MT"/>
                <a:cs typeface="Arial MT"/>
              </a:rPr>
              <a:t>to </a:t>
            </a:r>
            <a:r>
              <a:rPr sz="2700" spc="-5" dirty="0">
                <a:solidFill>
                  <a:srgbClr val="0066CC"/>
                </a:solidFill>
                <a:latin typeface="Arial MT"/>
                <a:cs typeface="Arial MT"/>
              </a:rPr>
              <a:t>mark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blocks of text and </a:t>
            </a:r>
            <a:r>
              <a:rPr sz="2700" spc="-740" dirty="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0066CC"/>
                </a:solidFill>
                <a:latin typeface="Arial MT"/>
                <a:cs typeface="Arial MT"/>
              </a:rPr>
              <a:t>move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the</a:t>
            </a:r>
            <a:r>
              <a:rPr sz="2700" spc="-20" dirty="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insertion</a:t>
            </a:r>
            <a:r>
              <a:rPr sz="2700" spc="-15" dirty="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4C4C4C"/>
                </a:solidFill>
                <a:latin typeface="Arial MT"/>
                <a:cs typeface="Arial MT"/>
              </a:rPr>
              <a:t>point.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900" y="74422"/>
            <a:ext cx="556323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GUI</a:t>
            </a:r>
            <a:r>
              <a:rPr spc="-1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dirty="0"/>
              <a:t>Cursors</a:t>
            </a:r>
            <a:r>
              <a:rPr spc="-20" dirty="0"/>
              <a:t> </a:t>
            </a:r>
            <a:r>
              <a:rPr spc="5" dirty="0"/>
              <a:t>/</a:t>
            </a:r>
            <a:r>
              <a:rPr spc="-30" dirty="0"/>
              <a:t> </a:t>
            </a:r>
            <a:r>
              <a:rPr spc="-5" dirty="0"/>
              <a:t>Pointers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1179702"/>
            <a:ext cx="3414395" cy="3805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term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“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cursor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”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typically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used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show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where</a:t>
            </a:r>
            <a:r>
              <a:rPr sz="310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</a:t>
            </a:r>
            <a:r>
              <a:rPr sz="310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typing </a:t>
            </a:r>
            <a:r>
              <a:rPr sz="3100" b="1" spc="-84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will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appear.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Otherwise,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term “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pointer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”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better</a:t>
            </a:r>
            <a:r>
              <a:rPr sz="31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choice.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085" y="2288882"/>
            <a:ext cx="5540756" cy="50342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9689" y="54200"/>
            <a:ext cx="4859020" cy="737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76170" algn="l"/>
              </a:tabLst>
            </a:pPr>
            <a:r>
              <a:rPr sz="4650" spc="-85" dirty="0"/>
              <a:t>Windows	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GUI</a:t>
            </a:r>
            <a:r>
              <a:rPr spc="-35" dirty="0"/>
              <a:t> </a:t>
            </a:r>
            <a:r>
              <a:rPr spc="-5" dirty="0"/>
              <a:t>Icons</a:t>
            </a:r>
            <a:endParaRPr sz="4650"/>
          </a:p>
        </p:txBody>
      </p:sp>
      <p:sp>
        <p:nvSpPr>
          <p:cNvPr id="3" name="object 3"/>
          <p:cNvSpPr txBox="1"/>
          <p:nvPr/>
        </p:nvSpPr>
        <p:spPr>
          <a:xfrm>
            <a:off x="927100" y="1309370"/>
            <a:ext cx="8839835" cy="101219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94335" marR="5080" indent="-382270">
              <a:lnSpc>
                <a:spcPct val="79900"/>
              </a:lnSpc>
              <a:spcBef>
                <a:spcPts val="965"/>
              </a:spcBef>
              <a:buFont typeface="Arial MT"/>
              <a:buChar char="•"/>
              <a:tabLst>
                <a:tab pos="394335" algn="l"/>
                <a:tab pos="39497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Icon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-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small picture that represents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command,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object,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file,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window.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118" y="3184245"/>
            <a:ext cx="1005840" cy="791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2794" y="3194634"/>
            <a:ext cx="754557" cy="7772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6954" y="3194634"/>
            <a:ext cx="733678" cy="7664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2429" y="3367443"/>
            <a:ext cx="608037" cy="5702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5274" y="3281032"/>
            <a:ext cx="618477" cy="6368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9434" y="3277844"/>
            <a:ext cx="587159" cy="604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40880" y="3108604"/>
            <a:ext cx="869759" cy="8956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2324" y="3022206"/>
            <a:ext cx="1090079" cy="11224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91869" y="4300092"/>
            <a:ext cx="8355965" cy="27438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Point and click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mouse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to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execute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command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convert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icon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into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window.</a:t>
            </a:r>
            <a:endParaRPr sz="3100">
              <a:latin typeface="Arial"/>
              <a:cs typeface="Arial"/>
            </a:endParaRPr>
          </a:p>
          <a:p>
            <a:pPr marL="12700" marR="552450">
              <a:lnSpc>
                <a:spcPct val="100000"/>
              </a:lnSpc>
              <a:spcBef>
                <a:spcPts val="279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Icons are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moveable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around the display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screen,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just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like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moving things around on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your desk.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spc="-5" dirty="0"/>
              <a:t>One</a:t>
            </a:r>
            <a:r>
              <a:rPr sz="3100" spc="-50" dirty="0"/>
              <a:t> </a:t>
            </a:r>
            <a:r>
              <a:rPr sz="3100" spc="-5" dirty="0"/>
              <a:t>type</a:t>
            </a:r>
            <a:r>
              <a:rPr sz="3100" spc="-60" dirty="0"/>
              <a:t> </a:t>
            </a:r>
            <a:r>
              <a:rPr sz="3100" dirty="0"/>
              <a:t>of </a:t>
            </a:r>
            <a:r>
              <a:rPr sz="3100" spc="-850" dirty="0"/>
              <a:t> </a:t>
            </a:r>
            <a:r>
              <a:rPr sz="3100" spc="-5" dirty="0"/>
              <a:t>icon </a:t>
            </a:r>
            <a:r>
              <a:rPr sz="3100" spc="5" dirty="0"/>
              <a:t>is </a:t>
            </a:r>
            <a:r>
              <a:rPr sz="3100" spc="-10" dirty="0"/>
              <a:t>an </a:t>
            </a:r>
            <a:r>
              <a:rPr sz="3100" spc="-5" dirty="0"/>
              <a:t> </a:t>
            </a:r>
            <a:r>
              <a:rPr sz="3100" spc="-10" dirty="0">
                <a:solidFill>
                  <a:srgbClr val="0066CC"/>
                </a:solidFill>
              </a:rPr>
              <a:t>object </a:t>
            </a:r>
            <a:r>
              <a:rPr sz="3100" spc="-5" dirty="0">
                <a:solidFill>
                  <a:srgbClr val="0066CC"/>
                </a:solidFill>
              </a:rPr>
              <a:t>icon</a:t>
            </a:r>
            <a:r>
              <a:rPr sz="3100" spc="-5" dirty="0"/>
              <a:t>. </a:t>
            </a:r>
            <a:r>
              <a:rPr sz="3100" dirty="0"/>
              <a:t> It</a:t>
            </a:r>
            <a:r>
              <a:rPr sz="3100" spc="860" dirty="0"/>
              <a:t> </a:t>
            </a:r>
            <a:r>
              <a:rPr sz="3100" spc="-5" dirty="0"/>
              <a:t>allows </a:t>
            </a:r>
            <a:r>
              <a:rPr sz="3100" dirty="0"/>
              <a:t> </a:t>
            </a:r>
            <a:r>
              <a:rPr sz="3100" spc="-5" dirty="0"/>
              <a:t>you </a:t>
            </a:r>
            <a:r>
              <a:rPr sz="3100" dirty="0"/>
              <a:t>to </a:t>
            </a:r>
            <a:r>
              <a:rPr sz="3100" spc="-5" dirty="0"/>
              <a:t>open </a:t>
            </a:r>
            <a:r>
              <a:rPr sz="3100" spc="-850" dirty="0"/>
              <a:t> </a:t>
            </a:r>
            <a:r>
              <a:rPr sz="3100" spc="-20" dirty="0"/>
              <a:t>a</a:t>
            </a:r>
            <a:r>
              <a:rPr sz="3100" spc="-5" dirty="0"/>
              <a:t>ppli</a:t>
            </a:r>
            <a:r>
              <a:rPr sz="3100" spc="-10" dirty="0"/>
              <a:t>c</a:t>
            </a:r>
            <a:r>
              <a:rPr sz="3100" spc="-20" dirty="0"/>
              <a:t>a</a:t>
            </a:r>
            <a:r>
              <a:rPr sz="3100" dirty="0"/>
              <a:t>t</a:t>
            </a:r>
            <a:r>
              <a:rPr sz="3100" spc="-5" dirty="0"/>
              <a:t>io</a:t>
            </a:r>
            <a:r>
              <a:rPr sz="3100" spc="-10" dirty="0"/>
              <a:t>n</a:t>
            </a:r>
            <a:r>
              <a:rPr sz="3100" dirty="0"/>
              <a:t>s  </a:t>
            </a:r>
            <a:r>
              <a:rPr sz="3100" spc="-5" dirty="0"/>
              <a:t>and </a:t>
            </a:r>
            <a:r>
              <a:rPr sz="3100" dirty="0"/>
              <a:t> </a:t>
            </a:r>
            <a:r>
              <a:rPr sz="3100" spc="-10" dirty="0"/>
              <a:t>documents </a:t>
            </a:r>
            <a:r>
              <a:rPr sz="3100" spc="-5" dirty="0"/>
              <a:t> </a:t>
            </a:r>
            <a:r>
              <a:rPr sz="3100" dirty="0"/>
              <a:t>on</a:t>
            </a:r>
            <a:r>
              <a:rPr sz="3100" spc="-40" dirty="0"/>
              <a:t> </a:t>
            </a:r>
            <a:r>
              <a:rPr sz="3100" spc="-5" dirty="0"/>
              <a:t>your</a:t>
            </a:r>
            <a:r>
              <a:rPr sz="3100" spc="-30" dirty="0"/>
              <a:t> </a:t>
            </a:r>
            <a:r>
              <a:rPr sz="3100" spc="-10" dirty="0"/>
              <a:t>PC.</a:t>
            </a:r>
            <a:endParaRPr sz="3100"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Char char="•"/>
              <a:tabLst>
                <a:tab pos="151765" algn="l"/>
              </a:tabLst>
            </a:pPr>
            <a:r>
              <a:rPr sz="3100" spc="-5" dirty="0"/>
              <a:t>You</a:t>
            </a:r>
            <a:r>
              <a:rPr sz="3100" spc="-55" dirty="0"/>
              <a:t> </a:t>
            </a:r>
            <a:r>
              <a:rPr sz="3100" spc="-10" dirty="0"/>
              <a:t>can</a:t>
            </a:r>
            <a:r>
              <a:rPr sz="3100" spc="-55" dirty="0"/>
              <a:t> </a:t>
            </a:r>
            <a:r>
              <a:rPr sz="3100" spc="-5" dirty="0"/>
              <a:t>create </a:t>
            </a:r>
            <a:r>
              <a:rPr sz="3100" spc="-844" dirty="0"/>
              <a:t> </a:t>
            </a:r>
            <a:r>
              <a:rPr sz="3100" spc="-10" dirty="0"/>
              <a:t>and use </a:t>
            </a:r>
            <a:r>
              <a:rPr sz="3100" spc="5" dirty="0"/>
              <a:t>a </a:t>
            </a:r>
            <a:r>
              <a:rPr sz="3100" spc="10" dirty="0"/>
              <a:t> </a:t>
            </a:r>
            <a:r>
              <a:rPr sz="3100" spc="-10" dirty="0">
                <a:solidFill>
                  <a:srgbClr val="0066CC"/>
                </a:solidFill>
              </a:rPr>
              <a:t>shortcut </a:t>
            </a:r>
            <a:r>
              <a:rPr sz="3100" spc="-5" dirty="0">
                <a:solidFill>
                  <a:srgbClr val="0066CC"/>
                </a:solidFill>
              </a:rPr>
              <a:t>icon </a:t>
            </a:r>
            <a:r>
              <a:rPr sz="3100" dirty="0"/>
              <a:t>to </a:t>
            </a:r>
            <a:r>
              <a:rPr sz="3100" spc="5" dirty="0"/>
              <a:t> </a:t>
            </a:r>
            <a:r>
              <a:rPr sz="3100" spc="-15" dirty="0"/>
              <a:t>open </a:t>
            </a:r>
            <a:r>
              <a:rPr sz="3100" spc="-10" dirty="0"/>
              <a:t>any </a:t>
            </a:r>
            <a:r>
              <a:rPr sz="3100" spc="-5" dirty="0"/>
              <a:t> </a:t>
            </a:r>
            <a:r>
              <a:rPr sz="3100" spc="-10" dirty="0"/>
              <a:t>application </a:t>
            </a:r>
            <a:r>
              <a:rPr sz="3100" spc="-5" dirty="0"/>
              <a:t> </a:t>
            </a:r>
            <a:r>
              <a:rPr sz="3100" spc="-10" dirty="0"/>
              <a:t>quickly. </a:t>
            </a:r>
            <a:r>
              <a:rPr sz="3100" spc="-5" dirty="0"/>
              <a:t>You </a:t>
            </a:r>
            <a:r>
              <a:rPr sz="3100" dirty="0"/>
              <a:t> </a:t>
            </a:r>
            <a:r>
              <a:rPr sz="3100" spc="-10" dirty="0"/>
              <a:t>don’t have </a:t>
            </a:r>
            <a:r>
              <a:rPr sz="3100" spc="5" dirty="0"/>
              <a:t>to </a:t>
            </a:r>
            <a:r>
              <a:rPr sz="3100" spc="10" dirty="0"/>
              <a:t> </a:t>
            </a:r>
            <a:r>
              <a:rPr sz="3100" spc="-10" dirty="0"/>
              <a:t>use </a:t>
            </a:r>
            <a:r>
              <a:rPr sz="3100" spc="-5" dirty="0"/>
              <a:t>the Start </a:t>
            </a:r>
            <a:r>
              <a:rPr sz="3100" dirty="0"/>
              <a:t> </a:t>
            </a:r>
            <a:r>
              <a:rPr sz="3100" spc="-10" dirty="0"/>
              <a:t>Menu </a:t>
            </a:r>
            <a:r>
              <a:rPr sz="3100" dirty="0"/>
              <a:t>to </a:t>
            </a:r>
            <a:r>
              <a:rPr sz="3100" spc="-10" dirty="0"/>
              <a:t>access </a:t>
            </a:r>
            <a:r>
              <a:rPr sz="3100" spc="-850" dirty="0"/>
              <a:t> </a:t>
            </a:r>
            <a:r>
              <a:rPr sz="3100" spc="5" dirty="0"/>
              <a:t>a </a:t>
            </a:r>
            <a:r>
              <a:rPr sz="3100" spc="-5" dirty="0"/>
              <a:t>program </a:t>
            </a:r>
            <a:r>
              <a:rPr sz="3100" spc="-10" dirty="0"/>
              <a:t>or </a:t>
            </a:r>
            <a:r>
              <a:rPr sz="3100" spc="-5" dirty="0"/>
              <a:t> </a:t>
            </a:r>
            <a:r>
              <a:rPr sz="3100" spc="-10" dirty="0"/>
              <a:t>document.</a:t>
            </a:r>
            <a:endParaRPr sz="31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800" y="74422"/>
            <a:ext cx="69100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Object</a:t>
            </a:r>
            <a:r>
              <a:rPr spc="-15" dirty="0"/>
              <a:t> </a:t>
            </a:r>
            <a:r>
              <a:rPr spc="-5" dirty="0"/>
              <a:t>Icons</a:t>
            </a:r>
            <a:r>
              <a:rPr spc="-10" dirty="0"/>
              <a:t> </a:t>
            </a:r>
            <a:r>
              <a:rPr spc="5" dirty="0"/>
              <a:t>&amp;</a:t>
            </a:r>
            <a:r>
              <a:rPr spc="-20" dirty="0"/>
              <a:t> </a:t>
            </a:r>
            <a:r>
              <a:rPr spc="-5" dirty="0"/>
              <a:t>Shortcut</a:t>
            </a:r>
            <a:r>
              <a:rPr spc="-15" dirty="0"/>
              <a:t> </a:t>
            </a:r>
            <a:r>
              <a:rPr spc="-5" dirty="0"/>
              <a:t>Icons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685" y="2244229"/>
            <a:ext cx="1235710" cy="1261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685" y="5024488"/>
            <a:ext cx="1178280" cy="1224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685" y="3652888"/>
            <a:ext cx="1195920" cy="12240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7230" y="2361971"/>
            <a:ext cx="1459229" cy="11653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7230" y="3733571"/>
            <a:ext cx="1459229" cy="11653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7230" y="5105171"/>
            <a:ext cx="1459229" cy="11653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1230" y="54200"/>
            <a:ext cx="8156575" cy="737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74900" algn="l"/>
              </a:tabLst>
            </a:pPr>
            <a:r>
              <a:rPr sz="4650" spc="-85" dirty="0"/>
              <a:t>Windows	</a:t>
            </a:r>
            <a:r>
              <a:rPr dirty="0"/>
              <a:t>-</a:t>
            </a:r>
            <a:r>
              <a:rPr spc="-20" dirty="0"/>
              <a:t> </a:t>
            </a:r>
            <a:r>
              <a:rPr spc="-5" dirty="0"/>
              <a:t>GUI</a:t>
            </a:r>
            <a:r>
              <a:rPr spc="-10" dirty="0"/>
              <a:t> </a:t>
            </a:r>
            <a:r>
              <a:rPr spc="-5" dirty="0"/>
              <a:t>Windows</a:t>
            </a:r>
            <a:r>
              <a:rPr spc="-10" dirty="0"/>
              <a:t> </a:t>
            </a:r>
            <a:r>
              <a:rPr spc="5" dirty="0"/>
              <a:t>&amp;</a:t>
            </a:r>
            <a:r>
              <a:rPr spc="-10" dirty="0"/>
              <a:t> </a:t>
            </a:r>
            <a:r>
              <a:rPr spc="-5" dirty="0"/>
              <a:t>Desktop</a:t>
            </a:r>
            <a:endParaRPr sz="4650"/>
          </a:p>
        </p:txBody>
      </p:sp>
      <p:sp>
        <p:nvSpPr>
          <p:cNvPr id="4" name="object 4"/>
          <p:cNvSpPr txBox="1"/>
          <p:nvPr/>
        </p:nvSpPr>
        <p:spPr>
          <a:xfrm>
            <a:off x="1096010" y="1160818"/>
            <a:ext cx="8306434" cy="515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1101090" indent="-382270">
              <a:lnSpc>
                <a:spcPct val="100000"/>
              </a:lnSpc>
              <a:spcBef>
                <a:spcPts val="100"/>
              </a:spcBef>
              <a:buChar char="•"/>
              <a:tabLst>
                <a:tab pos="39497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 can divide the screen into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different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areas.</a:t>
            </a:r>
            <a:endParaRPr sz="4000">
              <a:latin typeface="Arial MT"/>
              <a:cs typeface="Arial MT"/>
            </a:endParaRPr>
          </a:p>
          <a:p>
            <a:pPr marL="394970" marR="1045210" indent="-382270">
              <a:lnSpc>
                <a:spcPct val="100000"/>
              </a:lnSpc>
              <a:spcBef>
                <a:spcPts val="990"/>
              </a:spcBef>
              <a:buChar char="•"/>
              <a:tabLst>
                <a:tab pos="394970" algn="l"/>
              </a:tabLst>
            </a:pP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window,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4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run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different program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display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4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different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file.</a:t>
            </a:r>
            <a:endParaRPr sz="4000">
              <a:latin typeface="Arial MT"/>
              <a:cs typeface="Arial MT"/>
            </a:endParaRPr>
          </a:p>
          <a:p>
            <a:pPr marL="394970" marR="5080" indent="-382270">
              <a:lnSpc>
                <a:spcPct val="100000"/>
              </a:lnSpc>
              <a:spcBef>
                <a:spcPts val="1000"/>
              </a:spcBef>
              <a:buChar char="•"/>
              <a:tabLst>
                <a:tab pos="394970" algn="l"/>
              </a:tabLst>
            </a:pP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4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move</a:t>
            </a:r>
            <a:r>
              <a:rPr sz="4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windows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around</a:t>
            </a:r>
            <a:r>
              <a:rPr sz="4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4000" spc="-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display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screen,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and change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their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shape and 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size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4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MT"/>
                <a:cs typeface="Arial MT"/>
              </a:rPr>
              <a:t>will.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879" y="54200"/>
            <a:ext cx="5121275" cy="737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76170" algn="l"/>
              </a:tabLst>
            </a:pPr>
            <a:r>
              <a:rPr sz="4650" spc="-85" dirty="0"/>
              <a:t>Windows	</a:t>
            </a:r>
            <a:r>
              <a:rPr dirty="0"/>
              <a:t>-</a:t>
            </a:r>
            <a:r>
              <a:rPr spc="-60" dirty="0"/>
              <a:t> </a:t>
            </a:r>
            <a:r>
              <a:rPr dirty="0"/>
              <a:t>GUI</a:t>
            </a:r>
            <a:r>
              <a:rPr spc="-45" dirty="0"/>
              <a:t> </a:t>
            </a:r>
            <a:r>
              <a:rPr dirty="0"/>
              <a:t>Menus</a:t>
            </a:r>
            <a:endParaRPr sz="4650"/>
          </a:p>
        </p:txBody>
      </p:sp>
      <p:sp>
        <p:nvSpPr>
          <p:cNvPr id="3" name="object 3"/>
          <p:cNvSpPr txBox="1"/>
          <p:nvPr/>
        </p:nvSpPr>
        <p:spPr>
          <a:xfrm>
            <a:off x="927100" y="986662"/>
            <a:ext cx="5184775" cy="333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Menu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- is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an on-screen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list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options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for using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program.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also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list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categories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many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other menu options under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it.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Menus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"pop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up"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"pull down."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339844"/>
            <a:ext cx="2576880" cy="34325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685" y="4339844"/>
            <a:ext cx="3047034" cy="34325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4339844"/>
            <a:ext cx="2783154" cy="3432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277" y="988186"/>
            <a:ext cx="2935439" cy="31266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879" y="74422"/>
            <a:ext cx="38512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GUI</a:t>
            </a:r>
            <a:r>
              <a:rPr spc="-30" dirty="0"/>
              <a:t> </a:t>
            </a:r>
            <a:r>
              <a:rPr spc="5" dirty="0"/>
              <a:t>–</a:t>
            </a:r>
            <a:r>
              <a:rPr spc="-25" dirty="0"/>
              <a:t> </a:t>
            </a:r>
            <a:r>
              <a:rPr spc="-5" dirty="0"/>
              <a:t>Share</a:t>
            </a:r>
            <a:r>
              <a:rPr spc="-20" dirty="0"/>
              <a:t> </a:t>
            </a:r>
            <a:r>
              <a:rPr spc="-5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159382"/>
            <a:ext cx="8373745" cy="2861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Because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formats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are well-defined,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different programs that run under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common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GUI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share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data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.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This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makes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possible,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for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example,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copy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graph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created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by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spreadsheet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program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into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document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created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by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word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processor.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485" y="4409643"/>
            <a:ext cx="4705921" cy="33627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74422"/>
            <a:ext cx="468693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Parts</a:t>
            </a:r>
            <a:r>
              <a:rPr spc="-2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5" dirty="0"/>
              <a:t>the</a:t>
            </a:r>
            <a:r>
              <a:rPr spc="-35" dirty="0"/>
              <a:t> </a:t>
            </a:r>
            <a:r>
              <a:rPr dirty="0"/>
              <a:t>Desktop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775792"/>
            <a:ext cx="7853426" cy="68536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239" y="74422"/>
            <a:ext cx="444119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3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5" dirty="0"/>
              <a:t>Taskbar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159382"/>
            <a:ext cx="6806565" cy="2389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Taskbar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shows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windows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currently open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desktop.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switch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between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windows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clicking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applicable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button.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85844"/>
            <a:ext cx="9160205" cy="1608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324" y="5785929"/>
            <a:ext cx="8526957" cy="15944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589" y="74422"/>
            <a:ext cx="417639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Operating</a:t>
            </a:r>
            <a:r>
              <a:rPr spc="-70" dirty="0"/>
              <a:t> </a:t>
            </a:r>
            <a:r>
              <a:rPr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7829" y="1418590"/>
            <a:ext cx="4342765" cy="438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Keeping track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of </a:t>
            </a:r>
            <a:r>
              <a:rPr sz="36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files</a:t>
            </a:r>
            <a:r>
              <a:rPr sz="3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6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directories </a:t>
            </a:r>
            <a:r>
              <a:rPr sz="3600" b="1" spc="-9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disk,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6CC"/>
              </a:buClr>
              <a:buFont typeface="Arial MT"/>
              <a:buChar char="•"/>
            </a:pPr>
            <a:endParaRPr sz="3550">
              <a:latin typeface="Arial"/>
              <a:cs typeface="Arial"/>
            </a:endParaRPr>
          </a:p>
          <a:p>
            <a:pPr marL="12700" marR="105410">
              <a:lnSpc>
                <a:spcPct val="100000"/>
              </a:lnSpc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Controlling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peripheral devices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such</a:t>
            </a:r>
            <a:r>
              <a:rPr sz="36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as</a:t>
            </a:r>
            <a:r>
              <a:rPr sz="36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disk</a:t>
            </a:r>
            <a:r>
              <a:rPr sz="36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drives </a:t>
            </a:r>
            <a:r>
              <a:rPr sz="3600" b="1" spc="-9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printers.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561" y="4835156"/>
            <a:ext cx="2581554" cy="18705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0838" y="936726"/>
            <a:ext cx="2516403" cy="38429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760" y="74422"/>
            <a:ext cx="551751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0" dirty="0"/>
              <a:t> </a:t>
            </a:r>
            <a:r>
              <a:rPr spc="5" dirty="0"/>
              <a:t>–</a:t>
            </a:r>
            <a:r>
              <a:rPr spc="-15" dirty="0"/>
              <a:t> </a:t>
            </a:r>
            <a:r>
              <a:rPr spc="-5" dirty="0"/>
              <a:t>System</a:t>
            </a:r>
            <a:r>
              <a:rPr spc="-20" dirty="0"/>
              <a:t> </a:t>
            </a:r>
            <a:r>
              <a:rPr spc="-5" dirty="0"/>
              <a:t>Tray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112393"/>
            <a:ext cx="6864350" cy="30473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84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System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Tray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shows you running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were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started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automatically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by 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system,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like anti-virus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clock and volume controls. These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 are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running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background.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485" y="4663795"/>
            <a:ext cx="9225280" cy="2529205"/>
            <a:chOff x="609485" y="4663795"/>
            <a:chExt cx="9225280" cy="25292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85" y="5468391"/>
              <a:ext cx="9225026" cy="1724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3402" y="4663795"/>
              <a:ext cx="3773678" cy="8686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680" y="74422"/>
            <a:ext cx="7560309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0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5" dirty="0"/>
              <a:t>Quick</a:t>
            </a:r>
            <a:r>
              <a:rPr spc="-15" dirty="0"/>
              <a:t> </a:t>
            </a:r>
            <a:r>
              <a:rPr dirty="0"/>
              <a:t>Launch</a:t>
            </a:r>
            <a:r>
              <a:rPr spc="-25" dirty="0"/>
              <a:t> </a:t>
            </a:r>
            <a:r>
              <a:rPr spc="-5" dirty="0"/>
              <a:t>Toolbar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544193"/>
            <a:ext cx="6713855" cy="21990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84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Quick Launch Toolbar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contains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one-click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buttons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i="1" spc="-10" dirty="0">
                <a:solidFill>
                  <a:srgbClr val="4C4C4C"/>
                </a:solidFill>
                <a:latin typeface="Arial"/>
                <a:cs typeface="Arial"/>
              </a:rPr>
              <a:t>shortcuts, </a:t>
            </a:r>
            <a:r>
              <a:rPr sz="3100" b="1" i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which open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programs.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customize this toolbar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however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like.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2030" y="3809530"/>
            <a:ext cx="8774430" cy="3470910"/>
            <a:chOff x="1002030" y="3809530"/>
            <a:chExt cx="8774430" cy="3470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030" y="5638317"/>
              <a:ext cx="8774430" cy="16419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9230" y="3809530"/>
              <a:ext cx="3516629" cy="197675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040" y="74422"/>
            <a:ext cx="281622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Start</a:t>
            </a:r>
            <a:r>
              <a:rPr spc="-70" dirty="0"/>
              <a:t> </a:t>
            </a:r>
            <a:r>
              <a:rPr spc="-5" dirty="0"/>
              <a:t>Button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678812"/>
            <a:ext cx="6962775" cy="2388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start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button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allows you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easily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access your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computer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configure Windows. By default the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start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button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located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bottom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left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side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screen.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14" y="6391071"/>
            <a:ext cx="1963801" cy="8100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239" y="74422"/>
            <a:ext cx="418909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Parts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a</a:t>
            </a:r>
            <a:r>
              <a:rPr spc="-40" dirty="0"/>
              <a:t> </a:t>
            </a:r>
            <a:r>
              <a:rPr dirty="0"/>
              <a:t>Window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85" y="826554"/>
            <a:ext cx="9682226" cy="6945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1140" y="74422"/>
            <a:ext cx="197866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Title</a:t>
            </a:r>
            <a:r>
              <a:rPr spc="-70" dirty="0"/>
              <a:t> </a:t>
            </a:r>
            <a:r>
              <a:rPr spc="-5" dirty="0"/>
              <a:t>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5300" y="2801493"/>
            <a:ext cx="7437755" cy="44748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15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top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edge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window, inside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its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border,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the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title bar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which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extends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across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width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the window.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contains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title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application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document.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C4C4C"/>
              </a:buClr>
              <a:buFont typeface="Arial MT"/>
              <a:buChar char="•"/>
            </a:pPr>
            <a:endParaRPr sz="4550">
              <a:latin typeface="Arial"/>
              <a:cs typeface="Arial"/>
            </a:endParaRPr>
          </a:p>
          <a:p>
            <a:pPr marL="12700" marR="51435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small</a:t>
            </a:r>
            <a:r>
              <a:rPr sz="3100" b="1" spc="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icon</a:t>
            </a:r>
            <a:r>
              <a:rPr sz="3100" b="1" spc="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in</a:t>
            </a:r>
            <a:r>
              <a:rPr sz="3100" b="1" spc="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far</a:t>
            </a:r>
            <a:r>
              <a:rPr sz="3100" b="1" spc="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left</a:t>
            </a:r>
            <a:r>
              <a:rPr sz="3100" b="1" spc="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corner</a:t>
            </a:r>
            <a:r>
              <a:rPr sz="3100" b="1" spc="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title bar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represents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object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being </a:t>
            </a:r>
            <a:r>
              <a:rPr sz="3100" b="1" spc="-8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viewed</a:t>
            </a:r>
            <a:r>
              <a:rPr sz="31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in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9317"/>
            <a:ext cx="10058400" cy="13960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74422"/>
            <a:ext cx="939990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Minimize,</a:t>
            </a:r>
            <a:r>
              <a:rPr spc="-15" dirty="0"/>
              <a:t> </a:t>
            </a:r>
            <a:r>
              <a:rPr dirty="0"/>
              <a:t>Maximize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Resize</a:t>
            </a:r>
            <a:r>
              <a:rPr spc="-10" dirty="0"/>
              <a:t> </a:t>
            </a:r>
            <a:r>
              <a:rPr spc="-5" dirty="0"/>
              <a:t>Windows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4181983"/>
            <a:ext cx="7352665" cy="19170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  <a:tab pos="432498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title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bar contains	three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little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buttons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upper right-corner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used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manage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window</a:t>
            </a:r>
            <a:r>
              <a:rPr sz="31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size</a:t>
            </a:r>
            <a:r>
              <a:rPr sz="310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close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altogether.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485" y="1345679"/>
            <a:ext cx="5516994" cy="19897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429" y="74422"/>
            <a:ext cx="470281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Minimize</a:t>
            </a:r>
            <a:r>
              <a:rPr spc="-40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dirty="0"/>
              <a:t>Maximize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5677" y="4663795"/>
            <a:ext cx="756005" cy="6796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1812607"/>
            <a:ext cx="670318" cy="6051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3300" y="1103502"/>
            <a:ext cx="6439535" cy="6382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first button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the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minimize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button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will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hide the window.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opened again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by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clicking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button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taskbar.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C4C4C"/>
              </a:buClr>
              <a:buFont typeface="Arial MT"/>
              <a:buChar char="•"/>
            </a:pPr>
            <a:endParaRPr sz="4650">
              <a:latin typeface="Arial"/>
              <a:cs typeface="Arial"/>
            </a:endParaRPr>
          </a:p>
          <a:p>
            <a:pPr marL="12700" marR="336550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second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button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maximize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,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which</a:t>
            </a:r>
            <a:r>
              <a:rPr sz="3100" b="1" spc="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makes</a:t>
            </a:r>
            <a:r>
              <a:rPr sz="3100" b="1" spc="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100" b="1" spc="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</a:t>
            </a:r>
            <a:r>
              <a:rPr sz="3100" b="1" spc="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take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up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all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screen space.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Clicking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again turns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window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back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size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was.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double-box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image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known as the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restore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button.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2836" y="5439955"/>
            <a:ext cx="754557" cy="6814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340" y="74422"/>
            <a:ext cx="334962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Close</a:t>
            </a:r>
            <a:r>
              <a:rPr spc="-80" dirty="0"/>
              <a:t> </a:t>
            </a:r>
            <a:r>
              <a:rPr dirty="0"/>
              <a:t>Window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1479" y="1927860"/>
            <a:ext cx="4704715" cy="32397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9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last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button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will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close</a:t>
            </a:r>
            <a:r>
              <a:rPr sz="3550" b="1" spc="-7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550" b="1" spc="-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window.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If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55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5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last 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window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550" b="1" spc="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certain type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program, it will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exit or </a:t>
            </a:r>
            <a:r>
              <a:rPr sz="3550" b="1" spc="-9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quit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355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program.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1050" y="2374557"/>
            <a:ext cx="1006919" cy="9068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939" y="74422"/>
            <a:ext cx="365442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Move</a:t>
            </a:r>
            <a:r>
              <a:rPr spc="-40" dirty="0"/>
              <a:t> </a:t>
            </a:r>
            <a:r>
              <a:rPr spc="5" dirty="0"/>
              <a:t>a</a:t>
            </a:r>
            <a:r>
              <a:rPr spc="-45" dirty="0"/>
              <a:t> </a:t>
            </a:r>
            <a:r>
              <a:rPr spc="-5" dirty="0"/>
              <a:t>Window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2636" y="4489386"/>
            <a:ext cx="5113794" cy="2887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100" y="1112393"/>
            <a:ext cx="7056755" cy="58451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3525" marR="5080">
              <a:lnSpc>
                <a:spcPct val="89900"/>
              </a:lnSpc>
              <a:spcBef>
                <a:spcPts val="484"/>
              </a:spcBef>
              <a:buSzPct val="96774"/>
              <a:buFont typeface="Arial MT"/>
              <a:buChar char="•"/>
              <a:tabLst>
                <a:tab pos="40322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move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any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location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desktop by “clicking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dragging”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title bar with your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mouse.</a:t>
            </a:r>
            <a:endParaRPr sz="3100">
              <a:latin typeface="Arial"/>
              <a:cs typeface="Arial"/>
            </a:endParaRPr>
          </a:p>
          <a:p>
            <a:pPr marL="882650" marR="1374140" lvl="1" indent="-109220">
              <a:lnSpc>
                <a:spcPts val="4120"/>
              </a:lnSpc>
              <a:spcBef>
                <a:spcPts val="204"/>
              </a:spcBef>
              <a:buSzPct val="96774"/>
              <a:buFont typeface="Arial MT"/>
              <a:buChar char="•"/>
              <a:tabLst>
                <a:tab pos="912494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This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31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also referred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as </a:t>
            </a:r>
            <a:r>
              <a:rPr sz="3100" b="1" spc="-84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“drag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and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drop”.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Arial"/>
              <a:cs typeface="Arial"/>
            </a:endParaRPr>
          </a:p>
          <a:p>
            <a:pPr marL="12700" marR="4157345">
              <a:lnSpc>
                <a:spcPct val="100000"/>
              </a:lnSpc>
              <a:buSzPct val="96296"/>
              <a:buFont typeface="Arial MT"/>
              <a:buChar char="•"/>
              <a:tabLst>
                <a:tab pos="134620" algn="l"/>
                <a:tab pos="969644" algn="l"/>
              </a:tabLst>
            </a:pP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You	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can </a:t>
            </a: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also </a:t>
            </a:r>
            <a:r>
              <a:rPr sz="2700" b="1" i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drag 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and </a:t>
            </a: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drop </a:t>
            </a:r>
            <a:r>
              <a:rPr sz="2700" b="1" i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icons</a:t>
            </a: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i="1" spc="5" dirty="0">
                <a:solidFill>
                  <a:srgbClr val="FF0066"/>
                </a:solidFill>
                <a:latin typeface="Arial"/>
                <a:cs typeface="Arial"/>
              </a:rPr>
              <a:t>to  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move </a:t>
            </a: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the location of </a:t>
            </a:r>
            <a:r>
              <a:rPr sz="2700" b="1" i="1" dirty="0">
                <a:solidFill>
                  <a:srgbClr val="FF0066"/>
                </a:solidFill>
                <a:latin typeface="Arial"/>
                <a:cs typeface="Arial"/>
              </a:rPr>
              <a:t> files</a:t>
            </a:r>
            <a:r>
              <a:rPr sz="2700" b="1" i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or</a:t>
            </a:r>
            <a:r>
              <a:rPr sz="2700" b="1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FF0066"/>
                </a:solidFill>
                <a:latin typeface="Arial"/>
                <a:cs typeface="Arial"/>
              </a:rPr>
              <a:t>shortcuts.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2870" y="74422"/>
            <a:ext cx="223520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Menu</a:t>
            </a:r>
            <a:r>
              <a:rPr spc="-80" dirty="0"/>
              <a:t> </a:t>
            </a:r>
            <a:r>
              <a:rPr dirty="0"/>
              <a:t>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0019" y="3232023"/>
            <a:ext cx="7313295" cy="2389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Menu bar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-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 horizontal bar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near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top of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displays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names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menus from which you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access features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 perform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tasks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for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the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current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application.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18958"/>
            <a:ext cx="9643491" cy="14083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050" y="74422"/>
            <a:ext cx="82435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</a:t>
            </a:r>
            <a:r>
              <a:rPr spc="-15" dirty="0"/>
              <a:t> </a:t>
            </a:r>
            <a:r>
              <a:rPr spc="-5" dirty="0"/>
              <a:t>There</a:t>
            </a:r>
            <a:r>
              <a:rPr spc="-10" dirty="0"/>
              <a:t> </a:t>
            </a:r>
            <a:r>
              <a:rPr spc="-5" dirty="0"/>
              <a:t>More</a:t>
            </a:r>
            <a:r>
              <a:rPr spc="-20" dirty="0"/>
              <a:t> </a:t>
            </a:r>
            <a:r>
              <a:rPr dirty="0"/>
              <a:t>Than</a:t>
            </a:r>
            <a:r>
              <a:rPr spc="-15" dirty="0"/>
              <a:t> </a:t>
            </a:r>
            <a:r>
              <a:rPr spc="-5" dirty="0"/>
              <a:t>One</a:t>
            </a:r>
            <a:r>
              <a:rPr spc="-10" dirty="0"/>
              <a:t> </a:t>
            </a:r>
            <a:r>
              <a:rPr dirty="0"/>
              <a:t>Type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OS?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3837" y="4317479"/>
            <a:ext cx="2742120" cy="30279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7289" y="1160779"/>
            <a:ext cx="6918325" cy="615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Generally, there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four types,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based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on the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type of computer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they control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sort of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applications</a:t>
            </a:r>
            <a:r>
              <a:rPr sz="36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they</a:t>
            </a:r>
            <a:r>
              <a:rPr sz="36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support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653415" marR="2193925" lvl="1" indent="-382270">
              <a:lnSpc>
                <a:spcPct val="100000"/>
              </a:lnSpc>
              <a:spcBef>
                <a:spcPts val="3120"/>
              </a:spcBef>
              <a:buSzPct val="97222"/>
              <a:buAutoNum type="arabicPeriod"/>
              <a:tabLst>
                <a:tab pos="65405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Single-user,</a:t>
            </a:r>
            <a:r>
              <a:rPr sz="3600" b="1" spc="-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single </a:t>
            </a:r>
            <a:r>
              <a:rPr sz="3600" b="1" spc="-98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task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Arial"/>
              <a:cs typeface="Arial"/>
            </a:endParaRPr>
          </a:p>
          <a:p>
            <a:pPr marL="653415" marR="1316355" indent="-53340">
              <a:lnSpc>
                <a:spcPct val="100000"/>
              </a:lnSpc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This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type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manages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computer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so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one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user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effectively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do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thing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at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time.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9201" y="2731681"/>
            <a:ext cx="1700644" cy="18687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0040" marR="5080" indent="-3822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59405" algn="l"/>
                <a:tab pos="2860040" algn="l"/>
              </a:tabLst>
            </a:pPr>
            <a:r>
              <a:rPr sz="3600" spc="-5" dirty="0">
                <a:solidFill>
                  <a:srgbClr val="0066CC"/>
                </a:solidFill>
              </a:rPr>
              <a:t>Arrow</a:t>
            </a:r>
            <a:r>
              <a:rPr sz="3600" spc="-5" dirty="0"/>
              <a:t>:</a:t>
            </a:r>
            <a:r>
              <a:rPr sz="3600" spc="-35" dirty="0"/>
              <a:t> </a:t>
            </a:r>
            <a:r>
              <a:rPr sz="3600" spc="-5" dirty="0"/>
              <a:t>another</a:t>
            </a:r>
            <a:r>
              <a:rPr sz="3600" spc="-40" dirty="0"/>
              <a:t> </a:t>
            </a:r>
            <a:r>
              <a:rPr sz="3600" dirty="0"/>
              <a:t>menu </a:t>
            </a:r>
            <a:r>
              <a:rPr sz="3600" spc="-985" dirty="0"/>
              <a:t> </a:t>
            </a:r>
            <a:r>
              <a:rPr sz="3600" spc="-10" dirty="0"/>
              <a:t>will</a:t>
            </a:r>
            <a:r>
              <a:rPr sz="3600" spc="-25" dirty="0"/>
              <a:t> </a:t>
            </a:r>
            <a:r>
              <a:rPr sz="3600" spc="-5" dirty="0"/>
              <a:t>cascade from</a:t>
            </a:r>
            <a:r>
              <a:rPr sz="3600" spc="-15" dirty="0"/>
              <a:t> </a:t>
            </a:r>
            <a:r>
              <a:rPr sz="3600" spc="-5" dirty="0"/>
              <a:t>it.</a:t>
            </a:r>
            <a:endParaRPr sz="3600"/>
          </a:p>
          <a:p>
            <a:pPr marL="2465070">
              <a:lnSpc>
                <a:spcPct val="100000"/>
              </a:lnSpc>
              <a:spcBef>
                <a:spcPts val="25"/>
              </a:spcBef>
              <a:buClr>
                <a:srgbClr val="0066CC"/>
              </a:buClr>
              <a:buFont typeface="Arial MT"/>
              <a:buChar char="•"/>
            </a:pPr>
            <a:endParaRPr sz="5300"/>
          </a:p>
          <a:p>
            <a:pPr marL="2860040" marR="287020" indent="-382270">
              <a:lnSpc>
                <a:spcPct val="100000"/>
              </a:lnSpc>
              <a:buFont typeface="Arial MT"/>
              <a:buChar char="•"/>
              <a:tabLst>
                <a:tab pos="2859405" algn="l"/>
                <a:tab pos="2860040" algn="l"/>
              </a:tabLst>
            </a:pPr>
            <a:r>
              <a:rPr sz="3600" spc="-5" dirty="0">
                <a:solidFill>
                  <a:srgbClr val="0066CC"/>
                </a:solidFill>
              </a:rPr>
              <a:t>Three</a:t>
            </a:r>
            <a:r>
              <a:rPr sz="3600" spc="-25" dirty="0">
                <a:solidFill>
                  <a:srgbClr val="0066CC"/>
                </a:solidFill>
              </a:rPr>
              <a:t> </a:t>
            </a:r>
            <a:r>
              <a:rPr sz="3600" spc="-5" dirty="0">
                <a:solidFill>
                  <a:srgbClr val="0066CC"/>
                </a:solidFill>
              </a:rPr>
              <a:t>dots</a:t>
            </a:r>
            <a:r>
              <a:rPr sz="3600" spc="-5" dirty="0"/>
              <a:t>:</a:t>
            </a:r>
            <a:r>
              <a:rPr sz="3600" spc="-30" dirty="0"/>
              <a:t> </a:t>
            </a:r>
            <a:r>
              <a:rPr sz="3600" dirty="0"/>
              <a:t>a</a:t>
            </a:r>
            <a:r>
              <a:rPr sz="3600" spc="-25" dirty="0"/>
              <a:t> </a:t>
            </a:r>
            <a:r>
              <a:rPr sz="3600" spc="-5" dirty="0"/>
              <a:t>dialog </a:t>
            </a:r>
            <a:r>
              <a:rPr sz="3600" spc="-985" dirty="0"/>
              <a:t> </a:t>
            </a:r>
            <a:r>
              <a:rPr sz="3600" spc="-5" dirty="0"/>
              <a:t>box </a:t>
            </a:r>
            <a:r>
              <a:rPr sz="3600" spc="-10" dirty="0"/>
              <a:t>will </a:t>
            </a:r>
            <a:r>
              <a:rPr sz="3600" spc="-5" dirty="0"/>
              <a:t>open, </a:t>
            </a:r>
            <a:r>
              <a:rPr sz="3600" dirty="0"/>
              <a:t> </a:t>
            </a:r>
            <a:r>
              <a:rPr sz="3600" spc="-5" dirty="0"/>
              <a:t>containing choices </a:t>
            </a:r>
            <a:r>
              <a:rPr sz="3600" dirty="0"/>
              <a:t> for</a:t>
            </a:r>
            <a:r>
              <a:rPr sz="3600" spc="-20" dirty="0"/>
              <a:t> </a:t>
            </a:r>
            <a:r>
              <a:rPr sz="3600" spc="-5" dirty="0"/>
              <a:t>you</a:t>
            </a:r>
            <a:r>
              <a:rPr sz="3600" spc="-10" dirty="0"/>
              <a:t> </a:t>
            </a:r>
            <a:r>
              <a:rPr sz="3600" dirty="0"/>
              <a:t>to</a:t>
            </a:r>
            <a:r>
              <a:rPr sz="3600" spc="-20" dirty="0"/>
              <a:t> </a:t>
            </a:r>
            <a:r>
              <a:rPr sz="3600" dirty="0"/>
              <a:t>make.</a:t>
            </a:r>
            <a:endParaRPr sz="36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360" y="74422"/>
            <a:ext cx="480504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Types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Menu</a:t>
            </a:r>
            <a:r>
              <a:rPr spc="-30" dirty="0"/>
              <a:t> </a:t>
            </a:r>
            <a:r>
              <a:rPr spc="-5" dirty="0"/>
              <a:t>Items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85" y="1980717"/>
            <a:ext cx="3358769" cy="5306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4419358"/>
            <a:ext cx="2138426" cy="6177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360" y="74422"/>
            <a:ext cx="480504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Types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Menu</a:t>
            </a:r>
            <a:r>
              <a:rPr spc="-30" dirty="0"/>
              <a:t> </a:t>
            </a:r>
            <a:r>
              <a:rPr spc="-5" dirty="0"/>
              <a:t>Items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156969"/>
            <a:ext cx="3979545" cy="6156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660400">
              <a:lnSpc>
                <a:spcPct val="100000"/>
              </a:lnSpc>
              <a:spcBef>
                <a:spcPts val="130"/>
              </a:spcBef>
              <a:buSzPct val="96875"/>
              <a:buFont typeface="Arial MT"/>
              <a:buChar char="•"/>
              <a:tabLst>
                <a:tab pos="157480" algn="l"/>
              </a:tabLst>
            </a:pPr>
            <a:r>
              <a:rPr sz="3200" b="1" spc="-5" dirty="0">
                <a:solidFill>
                  <a:srgbClr val="0066CC"/>
                </a:solidFill>
                <a:latin typeface="Arial"/>
                <a:cs typeface="Arial"/>
              </a:rPr>
              <a:t>Checkmark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: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clicking</a:t>
            </a:r>
            <a:r>
              <a:rPr sz="320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this</a:t>
            </a:r>
            <a:r>
              <a:rPr sz="320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item </a:t>
            </a:r>
            <a:r>
              <a:rPr sz="3200" b="1" spc="-8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will toggle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feature</a:t>
            </a:r>
            <a:r>
              <a:rPr sz="320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2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2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off.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5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6875"/>
              <a:buFont typeface="Arial MT"/>
              <a:buChar char="•"/>
              <a:tabLst>
                <a:tab pos="157480" algn="l"/>
              </a:tabLst>
            </a:pP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If </a:t>
            </a:r>
            <a:r>
              <a:rPr sz="3200" b="1" spc="1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0066CC"/>
                </a:solidFill>
                <a:latin typeface="Arial"/>
                <a:cs typeface="Arial"/>
              </a:rPr>
              <a:t>keyboard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6CC"/>
                </a:solidFill>
                <a:latin typeface="Arial"/>
                <a:cs typeface="Arial"/>
              </a:rPr>
              <a:t>shortcut</a:t>
            </a:r>
            <a:r>
              <a:rPr sz="32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320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shown</a:t>
            </a:r>
            <a:r>
              <a:rPr sz="32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200" b="1" spc="-8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menu,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use those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keys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4C4C4C"/>
                </a:solidFill>
                <a:latin typeface="Arial"/>
                <a:cs typeface="Arial"/>
              </a:rPr>
              <a:t>run the command </a:t>
            </a:r>
            <a:r>
              <a:rPr sz="3200" b="1" i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without having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open</a:t>
            </a:r>
            <a:r>
              <a:rPr sz="32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menu.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204973"/>
            <a:ext cx="3767404" cy="5382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5102885"/>
            <a:ext cx="4195826" cy="4724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420" y="74422"/>
            <a:ext cx="232283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Scroll</a:t>
            </a:r>
            <a:r>
              <a:rPr spc="-70" dirty="0"/>
              <a:t> </a:t>
            </a:r>
            <a:r>
              <a:rPr spc="-5" dirty="0"/>
              <a:t>Bar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486" y="563041"/>
            <a:ext cx="2264397" cy="72093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100" y="1496060"/>
            <a:ext cx="5895975" cy="55575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636905">
              <a:lnSpc>
                <a:spcPts val="4200"/>
              </a:lnSpc>
              <a:spcBef>
                <a:spcPts val="32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Scroll </a:t>
            </a:r>
            <a:r>
              <a:rPr sz="3550" b="1" spc="-35" dirty="0">
                <a:solidFill>
                  <a:srgbClr val="0066CC"/>
                </a:solidFill>
                <a:latin typeface="Arial"/>
                <a:cs typeface="Arial"/>
              </a:rPr>
              <a:t>bar </a:t>
            </a:r>
            <a:r>
              <a:rPr sz="3550" b="1" spc="10" dirty="0">
                <a:solidFill>
                  <a:srgbClr val="4C4C4C"/>
                </a:solidFill>
                <a:latin typeface="Arial"/>
                <a:cs typeface="Arial"/>
              </a:rPr>
              <a:t>-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 narrow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rectangular</a:t>
            </a:r>
            <a:r>
              <a:rPr sz="3550" b="1" spc="-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bar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 at</a:t>
            </a:r>
            <a:r>
              <a:rPr sz="355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550" b="1" spc="-6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far </a:t>
            </a:r>
            <a:r>
              <a:rPr sz="3550" b="1" spc="-9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right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 of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 windows.</a:t>
            </a:r>
            <a:endParaRPr sz="3550">
              <a:latin typeface="Arial"/>
              <a:cs typeface="Arial"/>
            </a:endParaRPr>
          </a:p>
          <a:p>
            <a:pPr marL="521334" marR="5080" lvl="1">
              <a:lnSpc>
                <a:spcPct val="100000"/>
              </a:lnSpc>
              <a:spcBef>
                <a:spcPts val="1860"/>
              </a:spcBef>
              <a:buSzPct val="96875"/>
              <a:buFont typeface="Arial MT"/>
              <a:buChar char="•"/>
              <a:tabLst>
                <a:tab pos="666750" algn="l"/>
              </a:tabLst>
            </a:pPr>
            <a:r>
              <a:rPr sz="3200" b="1" spc="-5" dirty="0">
                <a:solidFill>
                  <a:srgbClr val="0066CC"/>
                </a:solidFill>
                <a:latin typeface="Arial"/>
                <a:cs typeface="Arial"/>
              </a:rPr>
              <a:t>Clicking</a:t>
            </a:r>
            <a:r>
              <a:rPr sz="32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2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0066CC"/>
                </a:solidFill>
                <a:latin typeface="Arial"/>
                <a:cs typeface="Arial"/>
              </a:rPr>
              <a:t>up</a:t>
            </a:r>
            <a:r>
              <a:rPr sz="3200" b="1" spc="-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66CC"/>
                </a:solidFill>
                <a:latin typeface="Arial"/>
                <a:cs typeface="Arial"/>
              </a:rPr>
              <a:t>or</a:t>
            </a:r>
            <a:r>
              <a:rPr sz="32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66CC"/>
                </a:solidFill>
                <a:latin typeface="Arial"/>
                <a:cs typeface="Arial"/>
              </a:rPr>
              <a:t>down </a:t>
            </a:r>
            <a:r>
              <a:rPr sz="3200" b="1" spc="-86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arrow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enables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move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4C4C4C"/>
                </a:solidFill>
                <a:latin typeface="Arial"/>
                <a:cs typeface="Arial"/>
              </a:rPr>
              <a:t>up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and down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through </a:t>
            </a:r>
            <a:r>
              <a:rPr sz="3200" b="1" spc="1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200" b="1" spc="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document.</a:t>
            </a:r>
            <a:endParaRPr sz="3200">
              <a:latin typeface="Arial"/>
              <a:cs typeface="Arial"/>
            </a:endParaRPr>
          </a:p>
          <a:p>
            <a:pPr marL="521334" marR="466090" lvl="1">
              <a:lnSpc>
                <a:spcPct val="100000"/>
              </a:lnSpc>
              <a:spcBef>
                <a:spcPts val="1989"/>
              </a:spcBef>
              <a:buFont typeface="Arial MT"/>
              <a:buChar char="•"/>
              <a:tabLst>
                <a:tab pos="775970" algn="l"/>
              </a:tabLst>
            </a:pPr>
            <a:r>
              <a:rPr sz="3200" b="1" spc="20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0066CC"/>
                </a:solidFill>
                <a:latin typeface="Arial"/>
                <a:cs typeface="Arial"/>
              </a:rPr>
              <a:t>movable square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indicates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your </a:t>
            </a:r>
            <a:r>
              <a:rPr sz="3200" b="1" spc="-5" dirty="0">
                <a:solidFill>
                  <a:srgbClr val="0066CC"/>
                </a:solidFill>
                <a:latin typeface="Arial"/>
                <a:cs typeface="Arial"/>
              </a:rPr>
              <a:t>location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200" b="1" spc="-8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C4C4C"/>
                </a:solidFill>
                <a:latin typeface="Arial"/>
                <a:cs typeface="Arial"/>
              </a:rPr>
              <a:t>document.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729" y="74422"/>
            <a:ext cx="625284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5" dirty="0"/>
              <a:t> </a:t>
            </a:r>
            <a:r>
              <a:rPr spc="-5" dirty="0"/>
              <a:t>Frame</a:t>
            </a:r>
            <a:r>
              <a:rPr spc="-20" dirty="0"/>
              <a:t> </a:t>
            </a:r>
            <a:r>
              <a:rPr spc="5" dirty="0"/>
              <a:t>&amp;</a:t>
            </a:r>
            <a:r>
              <a:rPr spc="-30" dirty="0"/>
              <a:t> </a:t>
            </a:r>
            <a:r>
              <a:rPr dirty="0"/>
              <a:t>Resizing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150619"/>
            <a:ext cx="4730115" cy="56584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8735" algn="just">
              <a:lnSpc>
                <a:spcPts val="4200"/>
              </a:lnSpc>
              <a:spcBef>
                <a:spcPts val="32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You</a:t>
            </a:r>
            <a:r>
              <a:rPr sz="355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can</a:t>
            </a:r>
            <a:r>
              <a:rPr sz="3550" b="1" spc="-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also</a:t>
            </a:r>
            <a:r>
              <a:rPr sz="355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resize</a:t>
            </a:r>
            <a:r>
              <a:rPr sz="3550" b="1" spc="-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550" b="1" spc="-9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window</a:t>
            </a:r>
            <a:r>
              <a:rPr sz="3550" b="1" spc="-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by</a:t>
            </a:r>
            <a:r>
              <a:rPr sz="3550" b="1" spc="-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550" b="1" spc="-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i="1" spc="-20" dirty="0">
                <a:solidFill>
                  <a:srgbClr val="0066CC"/>
                </a:solidFill>
                <a:latin typeface="Arial"/>
                <a:cs typeface="Arial"/>
              </a:rPr>
              <a:t>click</a:t>
            </a:r>
            <a:r>
              <a:rPr sz="3550" b="1" i="1" spc="-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i="1" spc="-20" dirty="0">
                <a:solidFill>
                  <a:srgbClr val="0066CC"/>
                </a:solidFill>
                <a:latin typeface="Arial"/>
                <a:cs typeface="Arial"/>
              </a:rPr>
              <a:t>and </a:t>
            </a:r>
            <a:r>
              <a:rPr sz="3550" b="1" i="1" spc="-9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i="1" spc="-20" dirty="0">
                <a:solidFill>
                  <a:srgbClr val="0066CC"/>
                </a:solidFill>
                <a:latin typeface="Arial"/>
                <a:cs typeface="Arial"/>
              </a:rPr>
              <a:t>drag</a:t>
            </a:r>
            <a:r>
              <a:rPr sz="3550" b="1" i="1" spc="-7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move.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Put the mouse cursor on the </a:t>
            </a:r>
            <a:r>
              <a:rPr sz="2700" b="1" i="1" spc="-7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edge</a:t>
            </a:r>
            <a:r>
              <a:rPr sz="27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of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a</a:t>
            </a:r>
            <a:r>
              <a:rPr sz="27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window</a:t>
            </a:r>
            <a:r>
              <a:rPr sz="27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(that</a:t>
            </a:r>
            <a:r>
              <a:rPr sz="27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is</a:t>
            </a:r>
            <a:r>
              <a:rPr sz="27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not </a:t>
            </a:r>
            <a:r>
              <a:rPr sz="2700" b="1" i="1" spc="-7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maximized) and when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pointer changes to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a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double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arrow,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click and drag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for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new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size.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Some windows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have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a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handle on them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for </a:t>
            </a:r>
            <a:r>
              <a:rPr sz="2700" b="1" i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resizing.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474" y="2329205"/>
            <a:ext cx="2599194" cy="26189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5657" y="5258207"/>
            <a:ext cx="1317444" cy="1401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2540" y="74422"/>
            <a:ext cx="243459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Status</a:t>
            </a:r>
            <a:r>
              <a:rPr spc="-60" dirty="0"/>
              <a:t> </a:t>
            </a:r>
            <a:r>
              <a:rPr spc="-5" dirty="0"/>
              <a:t>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496060"/>
            <a:ext cx="7064375" cy="32397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9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Status 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bar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located at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bottom</a:t>
            </a:r>
            <a:r>
              <a:rPr sz="3550" b="1" spc="-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355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550" b="1" spc="-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window</a:t>
            </a:r>
            <a:r>
              <a:rPr sz="3550" b="1" spc="-6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55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contains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information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about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formatting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options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,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errors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, 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prompts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,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5" dirty="0">
                <a:solidFill>
                  <a:srgbClr val="0066CC"/>
                </a:solidFill>
                <a:latin typeface="Arial"/>
                <a:cs typeface="Arial"/>
              </a:rPr>
              <a:t>messages</a:t>
            </a:r>
            <a:r>
              <a:rPr sz="3550" b="1" spc="-35" dirty="0">
                <a:solidFill>
                  <a:srgbClr val="4C4C4C"/>
                </a:solidFill>
                <a:latin typeface="Arial"/>
                <a:cs typeface="Arial"/>
              </a:rPr>
              <a:t>,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20" dirty="0">
                <a:solidFill>
                  <a:srgbClr val="0066CC"/>
                </a:solidFill>
                <a:latin typeface="Arial"/>
                <a:cs typeface="Arial"/>
              </a:rPr>
              <a:t>status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an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application.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3" y="5562358"/>
            <a:ext cx="10036086" cy="16066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929" y="74422"/>
            <a:ext cx="30511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Dialog</a:t>
            </a:r>
            <a:r>
              <a:rPr spc="-90" dirty="0"/>
              <a:t> </a:t>
            </a:r>
            <a:r>
              <a:rPr dirty="0"/>
              <a:t>Boxes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2085695"/>
            <a:ext cx="3112770" cy="35064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94970" indent="-382270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394970" algn="l"/>
              </a:tabLst>
            </a:pP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List</a:t>
            </a:r>
            <a:r>
              <a:rPr sz="27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box</a:t>
            </a:r>
            <a:endParaRPr sz="27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394970" algn="l"/>
              </a:tabLst>
            </a:pP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Spin</a:t>
            </a:r>
            <a:r>
              <a:rPr sz="2700" b="1" spc="-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control</a:t>
            </a:r>
            <a:r>
              <a:rPr sz="27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box</a:t>
            </a:r>
            <a:endParaRPr sz="27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94970" algn="l"/>
              </a:tabLst>
            </a:pP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Slide</a:t>
            </a:r>
            <a:endParaRPr sz="27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394970" algn="l"/>
              </a:tabLst>
            </a:pP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Drop-down</a:t>
            </a:r>
            <a:r>
              <a:rPr sz="2700" b="1" spc="-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list</a:t>
            </a:r>
            <a:endParaRPr sz="27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94970" algn="l"/>
              </a:tabLst>
            </a:pP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Radio</a:t>
            </a:r>
            <a:r>
              <a:rPr sz="27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button</a:t>
            </a:r>
            <a:endParaRPr sz="27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394970" algn="l"/>
              </a:tabLst>
            </a:pP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Checkbox</a:t>
            </a:r>
            <a:endParaRPr sz="2700">
              <a:latin typeface="Arial"/>
              <a:cs typeface="Arial"/>
            </a:endParaRPr>
          </a:p>
          <a:p>
            <a:pPr marL="394970" indent="-38227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94970" algn="l"/>
              </a:tabLst>
            </a:pP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Text</a:t>
            </a:r>
            <a:r>
              <a:rPr sz="27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box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885" y="1676158"/>
            <a:ext cx="6064554" cy="57438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160" y="74422"/>
            <a:ext cx="521335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-5" dirty="0"/>
              <a:t>Start</a:t>
            </a:r>
            <a:r>
              <a:rPr spc="-25" dirty="0"/>
              <a:t> </a:t>
            </a:r>
            <a:r>
              <a:rPr dirty="0"/>
              <a:t>Menu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974090"/>
            <a:ext cx="8329295" cy="20548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94335" marR="5080" indent="-382270">
              <a:lnSpc>
                <a:spcPct val="90000"/>
              </a:lnSpc>
              <a:spcBef>
                <a:spcPts val="530"/>
              </a:spcBef>
              <a:buFont typeface="Arial MT"/>
              <a:buChar char="•"/>
              <a:tabLst>
                <a:tab pos="394335" algn="l"/>
                <a:tab pos="394970" algn="l"/>
              </a:tabLst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Start </a:t>
            </a:r>
            <a:r>
              <a:rPr sz="3600" b="1" dirty="0">
                <a:solidFill>
                  <a:srgbClr val="0066CC"/>
                </a:solidFill>
                <a:latin typeface="Arial"/>
                <a:cs typeface="Arial"/>
              </a:rPr>
              <a:t>Menu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gives you access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all </a:t>
            </a:r>
            <a:r>
              <a:rPr sz="3600" b="1" spc="-99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programs</a:t>
            </a:r>
            <a:r>
              <a:rPr sz="36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functions</a:t>
            </a:r>
            <a:r>
              <a:rPr sz="36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6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your</a:t>
            </a:r>
            <a:r>
              <a:rPr sz="36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PC, </a:t>
            </a:r>
            <a:r>
              <a:rPr sz="3600" b="1" spc="-9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including “help” files and “search” </a:t>
            </a:r>
            <a:r>
              <a:rPr sz="36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C4C4C"/>
                </a:solidFill>
                <a:latin typeface="Arial"/>
                <a:cs typeface="Arial"/>
              </a:rPr>
              <a:t>capabilities.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2849041"/>
            <a:ext cx="2773794" cy="49233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0630" y="3276371"/>
            <a:ext cx="4955413" cy="44467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340" y="74422"/>
            <a:ext cx="334899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60" dirty="0"/>
              <a:t> </a:t>
            </a:r>
            <a:r>
              <a:rPr spc="-5" dirty="0"/>
              <a:t>HELP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5179" y="1072642"/>
            <a:ext cx="4024629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spc="-5" dirty="0">
                <a:solidFill>
                  <a:srgbClr val="000099"/>
                </a:solidFill>
                <a:latin typeface="Arial"/>
                <a:cs typeface="Arial"/>
              </a:rPr>
              <a:t>Windows</a:t>
            </a:r>
            <a:r>
              <a:rPr sz="27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0099"/>
                </a:solidFill>
                <a:latin typeface="Arial"/>
                <a:cs typeface="Arial"/>
              </a:rPr>
              <a:t>95</a:t>
            </a:r>
            <a:r>
              <a:rPr sz="27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0099"/>
                </a:solidFill>
                <a:latin typeface="Arial"/>
                <a:cs typeface="Arial"/>
              </a:rPr>
              <a:t>HELP</a:t>
            </a:r>
            <a:r>
              <a:rPr sz="27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0099"/>
                </a:solidFill>
                <a:latin typeface="Arial"/>
                <a:cs typeface="Arial"/>
              </a:rPr>
              <a:t>menu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599" y="1626844"/>
            <a:ext cx="6036119" cy="61455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885" y="3710940"/>
            <a:ext cx="2632684" cy="37452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9900" y="1027302"/>
            <a:ext cx="2672715" cy="2389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Access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Windows </a:t>
            </a:r>
            <a:r>
              <a:rPr sz="3100" b="1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HELP</a:t>
            </a:r>
            <a:r>
              <a:rPr sz="3100" b="1" spc="-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through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Start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menu.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60" dirty="0"/>
              <a:t> </a:t>
            </a:r>
            <a:r>
              <a:rPr spc="-5" dirty="0"/>
              <a:t>HELP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4960" y="1074293"/>
            <a:ext cx="4617085" cy="499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b="1" dirty="0">
                <a:solidFill>
                  <a:srgbClr val="000099"/>
                </a:solidFill>
                <a:latin typeface="Arial"/>
                <a:cs typeface="Arial"/>
              </a:rPr>
              <a:t>Windows</a:t>
            </a:r>
            <a:r>
              <a:rPr sz="31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0099"/>
                </a:solidFill>
                <a:latin typeface="Arial"/>
                <a:cs typeface="Arial"/>
              </a:rPr>
              <a:t>98</a:t>
            </a:r>
            <a:r>
              <a:rPr sz="31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0099"/>
                </a:solidFill>
                <a:latin typeface="Arial"/>
                <a:cs typeface="Arial"/>
              </a:rPr>
              <a:t>HELP</a:t>
            </a:r>
            <a:r>
              <a:rPr sz="31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0099"/>
                </a:solidFill>
                <a:latin typeface="Arial"/>
                <a:cs typeface="Arial"/>
              </a:rPr>
              <a:t>menu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29" y="1649158"/>
            <a:ext cx="6926402" cy="61232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340" y="74422"/>
            <a:ext cx="334899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60" dirty="0"/>
              <a:t> </a:t>
            </a:r>
            <a:r>
              <a:rPr spc="-5" dirty="0"/>
              <a:t>HELP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3500" y="1159382"/>
            <a:ext cx="4842510" cy="499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1130" indent="-139065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dirty="0">
                <a:solidFill>
                  <a:srgbClr val="000099"/>
                </a:solidFill>
                <a:latin typeface="Arial"/>
                <a:cs typeface="Arial"/>
              </a:rPr>
              <a:t>Windows</a:t>
            </a:r>
            <a:r>
              <a:rPr sz="31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99"/>
                </a:solidFill>
                <a:latin typeface="Arial"/>
                <a:cs typeface="Arial"/>
              </a:rPr>
              <a:t>XP</a:t>
            </a:r>
            <a:r>
              <a:rPr sz="31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0099"/>
                </a:solidFill>
                <a:latin typeface="Arial"/>
                <a:cs typeface="Arial"/>
              </a:rPr>
              <a:t>HELP</a:t>
            </a:r>
            <a:r>
              <a:rPr sz="31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0099"/>
                </a:solidFill>
                <a:latin typeface="Arial"/>
                <a:cs typeface="Arial"/>
              </a:rPr>
              <a:t>menu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636" y="1744205"/>
            <a:ext cx="6496558" cy="60281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160" y="74422"/>
            <a:ext cx="648144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Types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Operating</a:t>
            </a:r>
            <a:r>
              <a:rPr spc="-25" dirty="0"/>
              <a:t> </a:t>
            </a:r>
            <a:r>
              <a:rPr spc="-5" dirty="0"/>
              <a:t>Systems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88429" y="5181130"/>
            <a:ext cx="2280285" cy="2104390"/>
            <a:chOff x="6488429" y="5181130"/>
            <a:chExt cx="2280285" cy="2104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4229" y="5181130"/>
              <a:ext cx="1594078" cy="10259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8429" y="6095517"/>
              <a:ext cx="1526412" cy="11894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78560" y="1160779"/>
            <a:ext cx="7383145" cy="3297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2.</a:t>
            </a:r>
            <a:r>
              <a:rPr sz="36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Multi-user,</a:t>
            </a:r>
            <a:r>
              <a:rPr sz="36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multi-task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700">
              <a:latin typeface="Arial"/>
              <a:cs typeface="Arial"/>
            </a:endParaRPr>
          </a:p>
          <a:p>
            <a:pPr marL="180340" marR="5080">
              <a:lnSpc>
                <a:spcPct val="99900"/>
              </a:lnSpc>
              <a:spcBef>
                <a:spcPts val="5"/>
              </a:spcBef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Allows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two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or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more users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to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run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programs at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same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time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. Some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permit hundreds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even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thousands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concurrent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users.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14660" y="5632510"/>
            <a:ext cx="3635375" cy="1251585"/>
            <a:chOff x="2514660" y="5632510"/>
            <a:chExt cx="3635375" cy="12515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4043" y="5667883"/>
              <a:ext cx="911161" cy="11865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33649" y="5671820"/>
              <a:ext cx="910590" cy="1186180"/>
            </a:xfrm>
            <a:custGeom>
              <a:avLst/>
              <a:gdLst/>
              <a:ahLst/>
              <a:cxnLst/>
              <a:rect l="l" t="t" r="r" b="b"/>
              <a:pathLst>
                <a:path w="910589" h="1186179">
                  <a:moveTo>
                    <a:pt x="431800" y="0"/>
                  </a:moveTo>
                  <a:lnTo>
                    <a:pt x="605789" y="0"/>
                  </a:lnTo>
                  <a:lnTo>
                    <a:pt x="408939" y="720089"/>
                  </a:lnTo>
                  <a:lnTo>
                    <a:pt x="737870" y="0"/>
                  </a:lnTo>
                  <a:lnTo>
                    <a:pt x="910589" y="0"/>
                  </a:lnTo>
                  <a:lnTo>
                    <a:pt x="480060" y="1186179"/>
                  </a:lnTo>
                  <a:lnTo>
                    <a:pt x="372110" y="1186179"/>
                  </a:lnTo>
                  <a:lnTo>
                    <a:pt x="701039" y="280669"/>
                  </a:lnTo>
                  <a:lnTo>
                    <a:pt x="288289" y="1186179"/>
                  </a:lnTo>
                  <a:lnTo>
                    <a:pt x="191769" y="1186179"/>
                  </a:lnTo>
                  <a:lnTo>
                    <a:pt x="438150" y="280669"/>
                  </a:lnTo>
                  <a:lnTo>
                    <a:pt x="107950" y="1186179"/>
                  </a:lnTo>
                  <a:lnTo>
                    <a:pt x="0" y="1186179"/>
                  </a:lnTo>
                  <a:lnTo>
                    <a:pt x="431800" y="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160" y="5971324"/>
              <a:ext cx="562686" cy="9125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1920" y="5664962"/>
              <a:ext cx="568439" cy="11991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4600" y="5974600"/>
              <a:ext cx="589673" cy="8798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84269" y="5977890"/>
              <a:ext cx="589280" cy="880110"/>
            </a:xfrm>
            <a:custGeom>
              <a:avLst/>
              <a:gdLst/>
              <a:ahLst/>
              <a:cxnLst/>
              <a:rect l="l" t="t" r="r" b="b"/>
              <a:pathLst>
                <a:path w="589279" h="880109">
                  <a:moveTo>
                    <a:pt x="313689" y="20320"/>
                  </a:moveTo>
                  <a:lnTo>
                    <a:pt x="422909" y="20320"/>
                  </a:lnTo>
                  <a:lnTo>
                    <a:pt x="372109" y="160020"/>
                  </a:lnTo>
                  <a:lnTo>
                    <a:pt x="386079" y="138430"/>
                  </a:lnTo>
                  <a:lnTo>
                    <a:pt x="398779" y="120650"/>
                  </a:lnTo>
                  <a:lnTo>
                    <a:pt x="411479" y="102870"/>
                  </a:lnTo>
                  <a:lnTo>
                    <a:pt x="424179" y="86360"/>
                  </a:lnTo>
                  <a:lnTo>
                    <a:pt x="435609" y="71120"/>
                  </a:lnTo>
                  <a:lnTo>
                    <a:pt x="447039" y="58420"/>
                  </a:lnTo>
                  <a:lnTo>
                    <a:pt x="457200" y="46990"/>
                  </a:lnTo>
                  <a:lnTo>
                    <a:pt x="467359" y="38100"/>
                  </a:lnTo>
                  <a:lnTo>
                    <a:pt x="476250" y="29210"/>
                  </a:lnTo>
                  <a:lnTo>
                    <a:pt x="486409" y="21590"/>
                  </a:lnTo>
                  <a:lnTo>
                    <a:pt x="495300" y="15240"/>
                  </a:lnTo>
                  <a:lnTo>
                    <a:pt x="505459" y="10160"/>
                  </a:lnTo>
                  <a:lnTo>
                    <a:pt x="514350" y="5080"/>
                  </a:lnTo>
                  <a:lnTo>
                    <a:pt x="524509" y="2540"/>
                  </a:lnTo>
                  <a:lnTo>
                    <a:pt x="533400" y="1270"/>
                  </a:lnTo>
                  <a:lnTo>
                    <a:pt x="542289" y="0"/>
                  </a:lnTo>
                  <a:lnTo>
                    <a:pt x="579119" y="21590"/>
                  </a:lnTo>
                  <a:lnTo>
                    <a:pt x="580389" y="26670"/>
                  </a:lnTo>
                  <a:lnTo>
                    <a:pt x="584200" y="31750"/>
                  </a:lnTo>
                  <a:lnTo>
                    <a:pt x="585469" y="39370"/>
                  </a:lnTo>
                  <a:lnTo>
                    <a:pt x="588009" y="45720"/>
                  </a:lnTo>
                  <a:lnTo>
                    <a:pt x="588009" y="54610"/>
                  </a:lnTo>
                  <a:lnTo>
                    <a:pt x="589279" y="62230"/>
                  </a:lnTo>
                  <a:lnTo>
                    <a:pt x="589279" y="71120"/>
                  </a:lnTo>
                  <a:lnTo>
                    <a:pt x="589279" y="82550"/>
                  </a:lnTo>
                  <a:lnTo>
                    <a:pt x="589279" y="92710"/>
                  </a:lnTo>
                  <a:lnTo>
                    <a:pt x="588009" y="104140"/>
                  </a:lnTo>
                  <a:lnTo>
                    <a:pt x="586739" y="115570"/>
                  </a:lnTo>
                  <a:lnTo>
                    <a:pt x="585469" y="127000"/>
                  </a:lnTo>
                  <a:lnTo>
                    <a:pt x="582929" y="140970"/>
                  </a:lnTo>
                  <a:lnTo>
                    <a:pt x="580389" y="154940"/>
                  </a:lnTo>
                  <a:lnTo>
                    <a:pt x="576579" y="170180"/>
                  </a:lnTo>
                  <a:lnTo>
                    <a:pt x="572769" y="185420"/>
                  </a:lnTo>
                  <a:lnTo>
                    <a:pt x="563879" y="217170"/>
                  </a:lnTo>
                  <a:lnTo>
                    <a:pt x="552450" y="254000"/>
                  </a:lnTo>
                  <a:lnTo>
                    <a:pt x="541019" y="292100"/>
                  </a:lnTo>
                  <a:lnTo>
                    <a:pt x="525779" y="332740"/>
                  </a:lnTo>
                  <a:lnTo>
                    <a:pt x="327659" y="880110"/>
                  </a:lnTo>
                  <a:lnTo>
                    <a:pt x="208279" y="880110"/>
                  </a:lnTo>
                  <a:lnTo>
                    <a:pt x="381000" y="406400"/>
                  </a:lnTo>
                  <a:lnTo>
                    <a:pt x="387350" y="387350"/>
                  </a:lnTo>
                  <a:lnTo>
                    <a:pt x="393700" y="369570"/>
                  </a:lnTo>
                  <a:lnTo>
                    <a:pt x="398779" y="353060"/>
                  </a:lnTo>
                  <a:lnTo>
                    <a:pt x="402589" y="337820"/>
                  </a:lnTo>
                  <a:lnTo>
                    <a:pt x="406400" y="323850"/>
                  </a:lnTo>
                  <a:lnTo>
                    <a:pt x="407669" y="317500"/>
                  </a:lnTo>
                  <a:lnTo>
                    <a:pt x="408939" y="312420"/>
                  </a:lnTo>
                  <a:lnTo>
                    <a:pt x="410209" y="306070"/>
                  </a:lnTo>
                  <a:lnTo>
                    <a:pt x="410209" y="302260"/>
                  </a:lnTo>
                  <a:lnTo>
                    <a:pt x="410209" y="297180"/>
                  </a:lnTo>
                  <a:lnTo>
                    <a:pt x="411479" y="293370"/>
                  </a:lnTo>
                  <a:lnTo>
                    <a:pt x="411479" y="288290"/>
                  </a:lnTo>
                  <a:lnTo>
                    <a:pt x="411479" y="284480"/>
                  </a:lnTo>
                  <a:lnTo>
                    <a:pt x="410209" y="281940"/>
                  </a:lnTo>
                  <a:lnTo>
                    <a:pt x="410209" y="278130"/>
                  </a:lnTo>
                  <a:lnTo>
                    <a:pt x="410209" y="275590"/>
                  </a:lnTo>
                  <a:lnTo>
                    <a:pt x="408939" y="271780"/>
                  </a:lnTo>
                  <a:lnTo>
                    <a:pt x="408939" y="269240"/>
                  </a:lnTo>
                  <a:lnTo>
                    <a:pt x="407669" y="266700"/>
                  </a:lnTo>
                  <a:lnTo>
                    <a:pt x="406400" y="265430"/>
                  </a:lnTo>
                  <a:lnTo>
                    <a:pt x="405129" y="264160"/>
                  </a:lnTo>
                  <a:lnTo>
                    <a:pt x="401319" y="260350"/>
                  </a:lnTo>
                  <a:lnTo>
                    <a:pt x="397509" y="260350"/>
                  </a:lnTo>
                  <a:lnTo>
                    <a:pt x="393700" y="259080"/>
                  </a:lnTo>
                  <a:lnTo>
                    <a:pt x="391159" y="259080"/>
                  </a:lnTo>
                  <a:lnTo>
                    <a:pt x="387350" y="260350"/>
                  </a:lnTo>
                  <a:lnTo>
                    <a:pt x="384809" y="260350"/>
                  </a:lnTo>
                  <a:lnTo>
                    <a:pt x="382269" y="261620"/>
                  </a:lnTo>
                  <a:lnTo>
                    <a:pt x="378459" y="262890"/>
                  </a:lnTo>
                  <a:lnTo>
                    <a:pt x="375919" y="265430"/>
                  </a:lnTo>
                  <a:lnTo>
                    <a:pt x="372109" y="267970"/>
                  </a:lnTo>
                  <a:lnTo>
                    <a:pt x="369569" y="270510"/>
                  </a:lnTo>
                  <a:lnTo>
                    <a:pt x="365759" y="273050"/>
                  </a:lnTo>
                  <a:lnTo>
                    <a:pt x="363219" y="276860"/>
                  </a:lnTo>
                  <a:lnTo>
                    <a:pt x="359409" y="280670"/>
                  </a:lnTo>
                  <a:lnTo>
                    <a:pt x="355600" y="284480"/>
                  </a:lnTo>
                  <a:lnTo>
                    <a:pt x="351789" y="288290"/>
                  </a:lnTo>
                  <a:lnTo>
                    <a:pt x="349250" y="294640"/>
                  </a:lnTo>
                  <a:lnTo>
                    <a:pt x="345439" y="298450"/>
                  </a:lnTo>
                  <a:lnTo>
                    <a:pt x="341629" y="303530"/>
                  </a:lnTo>
                  <a:lnTo>
                    <a:pt x="337819" y="311150"/>
                  </a:lnTo>
                  <a:lnTo>
                    <a:pt x="334009" y="316230"/>
                  </a:lnTo>
                  <a:lnTo>
                    <a:pt x="330200" y="323850"/>
                  </a:lnTo>
                  <a:lnTo>
                    <a:pt x="326389" y="331470"/>
                  </a:lnTo>
                  <a:lnTo>
                    <a:pt x="321309" y="339090"/>
                  </a:lnTo>
                  <a:lnTo>
                    <a:pt x="317500" y="349250"/>
                  </a:lnTo>
                  <a:lnTo>
                    <a:pt x="308609" y="367030"/>
                  </a:lnTo>
                  <a:lnTo>
                    <a:pt x="299719" y="388620"/>
                  </a:lnTo>
                  <a:lnTo>
                    <a:pt x="289559" y="412750"/>
                  </a:lnTo>
                  <a:lnTo>
                    <a:pt x="279400" y="438150"/>
                  </a:lnTo>
                  <a:lnTo>
                    <a:pt x="269239" y="466090"/>
                  </a:lnTo>
                  <a:lnTo>
                    <a:pt x="119379" y="880110"/>
                  </a:lnTo>
                  <a:lnTo>
                    <a:pt x="0" y="880110"/>
                  </a:lnTo>
                  <a:lnTo>
                    <a:pt x="313689" y="2032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5356" y="5642102"/>
              <a:ext cx="632155" cy="121234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95749" y="5651500"/>
              <a:ext cx="631190" cy="1206500"/>
            </a:xfrm>
            <a:custGeom>
              <a:avLst/>
              <a:gdLst/>
              <a:ahLst/>
              <a:cxnLst/>
              <a:rect l="l" t="t" r="r" b="b"/>
              <a:pathLst>
                <a:path w="631189" h="1206500">
                  <a:moveTo>
                    <a:pt x="430529" y="346710"/>
                  </a:moveTo>
                  <a:lnTo>
                    <a:pt x="487679" y="346710"/>
                  </a:lnTo>
                  <a:lnTo>
                    <a:pt x="400050" y="586740"/>
                  </a:lnTo>
                  <a:lnTo>
                    <a:pt x="342900" y="586740"/>
                  </a:lnTo>
                  <a:lnTo>
                    <a:pt x="118110" y="1206500"/>
                  </a:lnTo>
                  <a:lnTo>
                    <a:pt x="0" y="1206500"/>
                  </a:lnTo>
                  <a:lnTo>
                    <a:pt x="224789" y="586740"/>
                  </a:lnTo>
                  <a:lnTo>
                    <a:pt x="180339" y="586740"/>
                  </a:lnTo>
                  <a:lnTo>
                    <a:pt x="267970" y="346710"/>
                  </a:lnTo>
                  <a:lnTo>
                    <a:pt x="312420" y="346710"/>
                  </a:lnTo>
                  <a:lnTo>
                    <a:pt x="326389" y="307339"/>
                  </a:lnTo>
                  <a:lnTo>
                    <a:pt x="336550" y="280669"/>
                  </a:lnTo>
                  <a:lnTo>
                    <a:pt x="347979" y="252730"/>
                  </a:lnTo>
                  <a:lnTo>
                    <a:pt x="359410" y="222250"/>
                  </a:lnTo>
                  <a:lnTo>
                    <a:pt x="372110" y="191769"/>
                  </a:lnTo>
                  <a:lnTo>
                    <a:pt x="379729" y="175260"/>
                  </a:lnTo>
                  <a:lnTo>
                    <a:pt x="386079" y="161289"/>
                  </a:lnTo>
                  <a:lnTo>
                    <a:pt x="392429" y="148589"/>
                  </a:lnTo>
                  <a:lnTo>
                    <a:pt x="398779" y="134619"/>
                  </a:lnTo>
                  <a:lnTo>
                    <a:pt x="405129" y="121919"/>
                  </a:lnTo>
                  <a:lnTo>
                    <a:pt x="412750" y="110489"/>
                  </a:lnTo>
                  <a:lnTo>
                    <a:pt x="419100" y="99060"/>
                  </a:lnTo>
                  <a:lnTo>
                    <a:pt x="425450" y="88900"/>
                  </a:lnTo>
                  <a:lnTo>
                    <a:pt x="431800" y="78739"/>
                  </a:lnTo>
                  <a:lnTo>
                    <a:pt x="438150" y="69850"/>
                  </a:lnTo>
                  <a:lnTo>
                    <a:pt x="444500" y="60960"/>
                  </a:lnTo>
                  <a:lnTo>
                    <a:pt x="452120" y="53339"/>
                  </a:lnTo>
                  <a:lnTo>
                    <a:pt x="458470" y="44450"/>
                  </a:lnTo>
                  <a:lnTo>
                    <a:pt x="466089" y="38100"/>
                  </a:lnTo>
                  <a:lnTo>
                    <a:pt x="473710" y="30480"/>
                  </a:lnTo>
                  <a:lnTo>
                    <a:pt x="480060" y="24130"/>
                  </a:lnTo>
                  <a:lnTo>
                    <a:pt x="487679" y="17780"/>
                  </a:lnTo>
                  <a:lnTo>
                    <a:pt x="495300" y="13969"/>
                  </a:lnTo>
                  <a:lnTo>
                    <a:pt x="504189" y="8889"/>
                  </a:lnTo>
                  <a:lnTo>
                    <a:pt x="511810" y="5080"/>
                  </a:lnTo>
                  <a:lnTo>
                    <a:pt x="520700" y="2539"/>
                  </a:lnTo>
                  <a:lnTo>
                    <a:pt x="529589" y="1269"/>
                  </a:lnTo>
                  <a:lnTo>
                    <a:pt x="539750" y="0"/>
                  </a:lnTo>
                  <a:lnTo>
                    <a:pt x="548639" y="0"/>
                  </a:lnTo>
                  <a:lnTo>
                    <a:pt x="565150" y="0"/>
                  </a:lnTo>
                  <a:lnTo>
                    <a:pt x="584200" y="5080"/>
                  </a:lnTo>
                  <a:lnTo>
                    <a:pt x="631189" y="20319"/>
                  </a:lnTo>
                  <a:lnTo>
                    <a:pt x="546100" y="218439"/>
                  </a:lnTo>
                  <a:lnTo>
                    <a:pt x="537210" y="214630"/>
                  </a:lnTo>
                  <a:lnTo>
                    <a:pt x="529589" y="210819"/>
                  </a:lnTo>
                  <a:lnTo>
                    <a:pt x="521970" y="209550"/>
                  </a:lnTo>
                  <a:lnTo>
                    <a:pt x="515620" y="209550"/>
                  </a:lnTo>
                  <a:lnTo>
                    <a:pt x="511810" y="209550"/>
                  </a:lnTo>
                  <a:lnTo>
                    <a:pt x="506729" y="209550"/>
                  </a:lnTo>
                  <a:lnTo>
                    <a:pt x="504189" y="210819"/>
                  </a:lnTo>
                  <a:lnTo>
                    <a:pt x="500379" y="213360"/>
                  </a:lnTo>
                  <a:lnTo>
                    <a:pt x="496570" y="214630"/>
                  </a:lnTo>
                  <a:lnTo>
                    <a:pt x="494029" y="217169"/>
                  </a:lnTo>
                  <a:lnTo>
                    <a:pt x="491489" y="218439"/>
                  </a:lnTo>
                  <a:lnTo>
                    <a:pt x="490220" y="220980"/>
                  </a:lnTo>
                  <a:lnTo>
                    <a:pt x="488950" y="220980"/>
                  </a:lnTo>
                  <a:lnTo>
                    <a:pt x="487679" y="223519"/>
                  </a:lnTo>
                  <a:lnTo>
                    <a:pt x="483870" y="227330"/>
                  </a:lnTo>
                  <a:lnTo>
                    <a:pt x="481329" y="231139"/>
                  </a:lnTo>
                  <a:lnTo>
                    <a:pt x="477520" y="237489"/>
                  </a:lnTo>
                  <a:lnTo>
                    <a:pt x="473710" y="242569"/>
                  </a:lnTo>
                  <a:lnTo>
                    <a:pt x="469900" y="248919"/>
                  </a:lnTo>
                  <a:lnTo>
                    <a:pt x="467360" y="255269"/>
                  </a:lnTo>
                  <a:lnTo>
                    <a:pt x="463550" y="262889"/>
                  </a:lnTo>
                  <a:lnTo>
                    <a:pt x="459739" y="270510"/>
                  </a:lnTo>
                  <a:lnTo>
                    <a:pt x="457200" y="276860"/>
                  </a:lnTo>
                  <a:lnTo>
                    <a:pt x="454660" y="281939"/>
                  </a:lnTo>
                  <a:lnTo>
                    <a:pt x="448310" y="298450"/>
                  </a:lnTo>
                  <a:lnTo>
                    <a:pt x="440689" y="320039"/>
                  </a:lnTo>
                  <a:lnTo>
                    <a:pt x="430529" y="34671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4596" y="5974600"/>
              <a:ext cx="549910" cy="87984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14189" y="5977890"/>
              <a:ext cx="546100" cy="880110"/>
            </a:xfrm>
            <a:custGeom>
              <a:avLst/>
              <a:gdLst/>
              <a:ahLst/>
              <a:cxnLst/>
              <a:rect l="l" t="t" r="r" b="b"/>
              <a:pathLst>
                <a:path w="546100" h="880109">
                  <a:moveTo>
                    <a:pt x="313689" y="20320"/>
                  </a:moveTo>
                  <a:lnTo>
                    <a:pt x="424180" y="20320"/>
                  </a:lnTo>
                  <a:lnTo>
                    <a:pt x="372110" y="160020"/>
                  </a:lnTo>
                  <a:lnTo>
                    <a:pt x="384810" y="138430"/>
                  </a:lnTo>
                  <a:lnTo>
                    <a:pt x="406400" y="100330"/>
                  </a:lnTo>
                  <a:lnTo>
                    <a:pt x="435610" y="55880"/>
                  </a:lnTo>
                  <a:lnTo>
                    <a:pt x="443230" y="44450"/>
                  </a:lnTo>
                  <a:lnTo>
                    <a:pt x="452120" y="34290"/>
                  </a:lnTo>
                  <a:lnTo>
                    <a:pt x="458470" y="26670"/>
                  </a:lnTo>
                  <a:lnTo>
                    <a:pt x="466089" y="20320"/>
                  </a:lnTo>
                  <a:lnTo>
                    <a:pt x="499110" y="1270"/>
                  </a:lnTo>
                  <a:lnTo>
                    <a:pt x="505460" y="0"/>
                  </a:lnTo>
                  <a:lnTo>
                    <a:pt x="511810" y="1270"/>
                  </a:lnTo>
                  <a:lnTo>
                    <a:pt x="518160" y="3810"/>
                  </a:lnTo>
                  <a:lnTo>
                    <a:pt x="524510" y="6350"/>
                  </a:lnTo>
                  <a:lnTo>
                    <a:pt x="546100" y="45720"/>
                  </a:lnTo>
                  <a:lnTo>
                    <a:pt x="424180" y="281940"/>
                  </a:lnTo>
                  <a:lnTo>
                    <a:pt x="421639" y="275590"/>
                  </a:lnTo>
                  <a:lnTo>
                    <a:pt x="417830" y="270510"/>
                  </a:lnTo>
                  <a:lnTo>
                    <a:pt x="415289" y="265430"/>
                  </a:lnTo>
                  <a:lnTo>
                    <a:pt x="412750" y="262890"/>
                  </a:lnTo>
                  <a:lnTo>
                    <a:pt x="408939" y="260350"/>
                  </a:lnTo>
                  <a:lnTo>
                    <a:pt x="406400" y="259080"/>
                  </a:lnTo>
                  <a:lnTo>
                    <a:pt x="403860" y="256540"/>
                  </a:lnTo>
                  <a:lnTo>
                    <a:pt x="400050" y="256540"/>
                  </a:lnTo>
                  <a:lnTo>
                    <a:pt x="397510" y="256540"/>
                  </a:lnTo>
                  <a:lnTo>
                    <a:pt x="393700" y="257810"/>
                  </a:lnTo>
                  <a:lnTo>
                    <a:pt x="391160" y="259080"/>
                  </a:lnTo>
                  <a:lnTo>
                    <a:pt x="388620" y="260350"/>
                  </a:lnTo>
                  <a:lnTo>
                    <a:pt x="384810" y="261620"/>
                  </a:lnTo>
                  <a:lnTo>
                    <a:pt x="381000" y="264160"/>
                  </a:lnTo>
                  <a:lnTo>
                    <a:pt x="378460" y="266700"/>
                  </a:lnTo>
                  <a:lnTo>
                    <a:pt x="374650" y="270510"/>
                  </a:lnTo>
                  <a:lnTo>
                    <a:pt x="370839" y="273050"/>
                  </a:lnTo>
                  <a:lnTo>
                    <a:pt x="367030" y="276860"/>
                  </a:lnTo>
                  <a:lnTo>
                    <a:pt x="364489" y="281940"/>
                  </a:lnTo>
                  <a:lnTo>
                    <a:pt x="360680" y="287020"/>
                  </a:lnTo>
                  <a:lnTo>
                    <a:pt x="356870" y="292100"/>
                  </a:lnTo>
                  <a:lnTo>
                    <a:pt x="353060" y="298450"/>
                  </a:lnTo>
                  <a:lnTo>
                    <a:pt x="347980" y="303530"/>
                  </a:lnTo>
                  <a:lnTo>
                    <a:pt x="344170" y="311150"/>
                  </a:lnTo>
                  <a:lnTo>
                    <a:pt x="337820" y="320040"/>
                  </a:lnTo>
                  <a:lnTo>
                    <a:pt x="332739" y="331470"/>
                  </a:lnTo>
                  <a:lnTo>
                    <a:pt x="326389" y="342900"/>
                  </a:lnTo>
                  <a:lnTo>
                    <a:pt x="320039" y="355600"/>
                  </a:lnTo>
                  <a:lnTo>
                    <a:pt x="306070" y="384810"/>
                  </a:lnTo>
                  <a:lnTo>
                    <a:pt x="292100" y="417830"/>
                  </a:lnTo>
                  <a:lnTo>
                    <a:pt x="275589" y="454660"/>
                  </a:lnTo>
                  <a:lnTo>
                    <a:pt x="259080" y="496570"/>
                  </a:lnTo>
                  <a:lnTo>
                    <a:pt x="242570" y="542290"/>
                  </a:lnTo>
                  <a:lnTo>
                    <a:pt x="223520" y="591820"/>
                  </a:lnTo>
                  <a:lnTo>
                    <a:pt x="119380" y="880110"/>
                  </a:lnTo>
                  <a:lnTo>
                    <a:pt x="0" y="880110"/>
                  </a:lnTo>
                  <a:lnTo>
                    <a:pt x="313689" y="2032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4042" y="5971324"/>
              <a:ext cx="563041" cy="9125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5923" y="5974600"/>
              <a:ext cx="786599" cy="8798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75860" y="5977890"/>
              <a:ext cx="786130" cy="880110"/>
            </a:xfrm>
            <a:custGeom>
              <a:avLst/>
              <a:gdLst/>
              <a:ahLst/>
              <a:cxnLst/>
              <a:rect l="l" t="t" r="r" b="b"/>
              <a:pathLst>
                <a:path w="786129" h="880109">
                  <a:moveTo>
                    <a:pt x="312419" y="20320"/>
                  </a:moveTo>
                  <a:lnTo>
                    <a:pt x="422910" y="20320"/>
                  </a:lnTo>
                  <a:lnTo>
                    <a:pt x="378460" y="144780"/>
                  </a:lnTo>
                  <a:lnTo>
                    <a:pt x="391160" y="127000"/>
                  </a:lnTo>
                  <a:lnTo>
                    <a:pt x="403860" y="109220"/>
                  </a:lnTo>
                  <a:lnTo>
                    <a:pt x="415289" y="92710"/>
                  </a:lnTo>
                  <a:lnTo>
                    <a:pt x="426719" y="77470"/>
                  </a:lnTo>
                  <a:lnTo>
                    <a:pt x="457200" y="43180"/>
                  </a:lnTo>
                  <a:lnTo>
                    <a:pt x="476250" y="26670"/>
                  </a:lnTo>
                  <a:lnTo>
                    <a:pt x="485139" y="19050"/>
                  </a:lnTo>
                  <a:lnTo>
                    <a:pt x="494029" y="13970"/>
                  </a:lnTo>
                  <a:lnTo>
                    <a:pt x="502919" y="8890"/>
                  </a:lnTo>
                  <a:lnTo>
                    <a:pt x="511810" y="5080"/>
                  </a:lnTo>
                  <a:lnTo>
                    <a:pt x="520700" y="2540"/>
                  </a:lnTo>
                  <a:lnTo>
                    <a:pt x="528319" y="1270"/>
                  </a:lnTo>
                  <a:lnTo>
                    <a:pt x="537210" y="0"/>
                  </a:lnTo>
                  <a:lnTo>
                    <a:pt x="546100" y="1270"/>
                  </a:lnTo>
                  <a:lnTo>
                    <a:pt x="576579" y="21590"/>
                  </a:lnTo>
                  <a:lnTo>
                    <a:pt x="580389" y="27940"/>
                  </a:lnTo>
                  <a:lnTo>
                    <a:pt x="582929" y="36830"/>
                  </a:lnTo>
                  <a:lnTo>
                    <a:pt x="584200" y="46990"/>
                  </a:lnTo>
                  <a:lnTo>
                    <a:pt x="585469" y="57150"/>
                  </a:lnTo>
                  <a:lnTo>
                    <a:pt x="585469" y="69850"/>
                  </a:lnTo>
                  <a:lnTo>
                    <a:pt x="585469" y="82550"/>
                  </a:lnTo>
                  <a:lnTo>
                    <a:pt x="585469" y="96520"/>
                  </a:lnTo>
                  <a:lnTo>
                    <a:pt x="584200" y="111760"/>
                  </a:lnTo>
                  <a:lnTo>
                    <a:pt x="581660" y="127000"/>
                  </a:lnTo>
                  <a:lnTo>
                    <a:pt x="579119" y="144780"/>
                  </a:lnTo>
                  <a:lnTo>
                    <a:pt x="607060" y="106680"/>
                  </a:lnTo>
                  <a:lnTo>
                    <a:pt x="619760" y="88900"/>
                  </a:lnTo>
                  <a:lnTo>
                    <a:pt x="631189" y="74930"/>
                  </a:lnTo>
                  <a:lnTo>
                    <a:pt x="661669" y="39370"/>
                  </a:lnTo>
                  <a:lnTo>
                    <a:pt x="697229" y="11430"/>
                  </a:lnTo>
                  <a:lnTo>
                    <a:pt x="722629" y="2540"/>
                  </a:lnTo>
                  <a:lnTo>
                    <a:pt x="730250" y="0"/>
                  </a:lnTo>
                  <a:lnTo>
                    <a:pt x="739139" y="0"/>
                  </a:lnTo>
                  <a:lnTo>
                    <a:pt x="750569" y="1270"/>
                  </a:lnTo>
                  <a:lnTo>
                    <a:pt x="781050" y="31750"/>
                  </a:lnTo>
                  <a:lnTo>
                    <a:pt x="782319" y="39370"/>
                  </a:lnTo>
                  <a:lnTo>
                    <a:pt x="783589" y="46990"/>
                  </a:lnTo>
                  <a:lnTo>
                    <a:pt x="784860" y="55880"/>
                  </a:lnTo>
                  <a:lnTo>
                    <a:pt x="786129" y="63500"/>
                  </a:lnTo>
                  <a:lnTo>
                    <a:pt x="786129" y="72390"/>
                  </a:lnTo>
                  <a:lnTo>
                    <a:pt x="786129" y="82550"/>
                  </a:lnTo>
                  <a:lnTo>
                    <a:pt x="786129" y="93980"/>
                  </a:lnTo>
                  <a:lnTo>
                    <a:pt x="784860" y="104140"/>
                  </a:lnTo>
                  <a:lnTo>
                    <a:pt x="783589" y="116840"/>
                  </a:lnTo>
                  <a:lnTo>
                    <a:pt x="781050" y="129540"/>
                  </a:lnTo>
                  <a:lnTo>
                    <a:pt x="779779" y="143510"/>
                  </a:lnTo>
                  <a:lnTo>
                    <a:pt x="775969" y="157480"/>
                  </a:lnTo>
                  <a:lnTo>
                    <a:pt x="768350" y="187960"/>
                  </a:lnTo>
                  <a:lnTo>
                    <a:pt x="759460" y="222250"/>
                  </a:lnTo>
                  <a:lnTo>
                    <a:pt x="749300" y="257810"/>
                  </a:lnTo>
                  <a:lnTo>
                    <a:pt x="735329" y="297180"/>
                  </a:lnTo>
                  <a:lnTo>
                    <a:pt x="721360" y="339090"/>
                  </a:lnTo>
                  <a:lnTo>
                    <a:pt x="524510" y="880110"/>
                  </a:lnTo>
                  <a:lnTo>
                    <a:pt x="405129" y="880110"/>
                  </a:lnTo>
                  <a:lnTo>
                    <a:pt x="584200" y="389890"/>
                  </a:lnTo>
                  <a:lnTo>
                    <a:pt x="589279" y="375920"/>
                  </a:lnTo>
                  <a:lnTo>
                    <a:pt x="593089" y="361950"/>
                  </a:lnTo>
                  <a:lnTo>
                    <a:pt x="596900" y="349250"/>
                  </a:lnTo>
                  <a:lnTo>
                    <a:pt x="600710" y="339090"/>
                  </a:lnTo>
                  <a:lnTo>
                    <a:pt x="603250" y="327660"/>
                  </a:lnTo>
                  <a:lnTo>
                    <a:pt x="604519" y="323850"/>
                  </a:lnTo>
                  <a:lnTo>
                    <a:pt x="605789" y="318770"/>
                  </a:lnTo>
                  <a:lnTo>
                    <a:pt x="605789" y="314960"/>
                  </a:lnTo>
                  <a:lnTo>
                    <a:pt x="605789" y="311150"/>
                  </a:lnTo>
                  <a:lnTo>
                    <a:pt x="607060" y="306070"/>
                  </a:lnTo>
                  <a:lnTo>
                    <a:pt x="607060" y="303530"/>
                  </a:lnTo>
                  <a:lnTo>
                    <a:pt x="608329" y="293370"/>
                  </a:lnTo>
                  <a:lnTo>
                    <a:pt x="608329" y="287020"/>
                  </a:lnTo>
                  <a:lnTo>
                    <a:pt x="608329" y="283210"/>
                  </a:lnTo>
                  <a:lnTo>
                    <a:pt x="608329" y="279400"/>
                  </a:lnTo>
                  <a:lnTo>
                    <a:pt x="607060" y="276860"/>
                  </a:lnTo>
                  <a:lnTo>
                    <a:pt x="607060" y="271780"/>
                  </a:lnTo>
                  <a:lnTo>
                    <a:pt x="605789" y="270510"/>
                  </a:lnTo>
                  <a:lnTo>
                    <a:pt x="604519" y="266700"/>
                  </a:lnTo>
                  <a:lnTo>
                    <a:pt x="603250" y="265430"/>
                  </a:lnTo>
                  <a:lnTo>
                    <a:pt x="603250" y="262890"/>
                  </a:lnTo>
                  <a:lnTo>
                    <a:pt x="600710" y="261620"/>
                  </a:lnTo>
                  <a:lnTo>
                    <a:pt x="599439" y="260350"/>
                  </a:lnTo>
                  <a:lnTo>
                    <a:pt x="598169" y="260350"/>
                  </a:lnTo>
                  <a:lnTo>
                    <a:pt x="595629" y="259080"/>
                  </a:lnTo>
                  <a:lnTo>
                    <a:pt x="594360" y="259080"/>
                  </a:lnTo>
                  <a:lnTo>
                    <a:pt x="588010" y="260350"/>
                  </a:lnTo>
                  <a:lnTo>
                    <a:pt x="585469" y="260350"/>
                  </a:lnTo>
                  <a:lnTo>
                    <a:pt x="582929" y="261620"/>
                  </a:lnTo>
                  <a:lnTo>
                    <a:pt x="580389" y="262890"/>
                  </a:lnTo>
                  <a:lnTo>
                    <a:pt x="576579" y="265430"/>
                  </a:lnTo>
                  <a:lnTo>
                    <a:pt x="574039" y="266700"/>
                  </a:lnTo>
                  <a:lnTo>
                    <a:pt x="571500" y="269240"/>
                  </a:lnTo>
                  <a:lnTo>
                    <a:pt x="567689" y="271780"/>
                  </a:lnTo>
                  <a:lnTo>
                    <a:pt x="565150" y="275590"/>
                  </a:lnTo>
                  <a:lnTo>
                    <a:pt x="561339" y="279400"/>
                  </a:lnTo>
                  <a:lnTo>
                    <a:pt x="558800" y="281940"/>
                  </a:lnTo>
                  <a:lnTo>
                    <a:pt x="554989" y="287020"/>
                  </a:lnTo>
                  <a:lnTo>
                    <a:pt x="552450" y="290830"/>
                  </a:lnTo>
                  <a:lnTo>
                    <a:pt x="547369" y="295910"/>
                  </a:lnTo>
                  <a:lnTo>
                    <a:pt x="544829" y="300990"/>
                  </a:lnTo>
                  <a:lnTo>
                    <a:pt x="541019" y="306070"/>
                  </a:lnTo>
                  <a:lnTo>
                    <a:pt x="537210" y="312420"/>
                  </a:lnTo>
                  <a:lnTo>
                    <a:pt x="533400" y="318770"/>
                  </a:lnTo>
                  <a:lnTo>
                    <a:pt x="530860" y="325120"/>
                  </a:lnTo>
                  <a:lnTo>
                    <a:pt x="527050" y="332740"/>
                  </a:lnTo>
                  <a:lnTo>
                    <a:pt x="523239" y="339090"/>
                  </a:lnTo>
                  <a:lnTo>
                    <a:pt x="515619" y="355600"/>
                  </a:lnTo>
                  <a:lnTo>
                    <a:pt x="508000" y="373380"/>
                  </a:lnTo>
                  <a:lnTo>
                    <a:pt x="499110" y="392430"/>
                  </a:lnTo>
                  <a:lnTo>
                    <a:pt x="491489" y="414020"/>
                  </a:lnTo>
                  <a:lnTo>
                    <a:pt x="482600" y="436880"/>
                  </a:lnTo>
                  <a:lnTo>
                    <a:pt x="321310" y="880110"/>
                  </a:lnTo>
                  <a:lnTo>
                    <a:pt x="203200" y="880110"/>
                  </a:lnTo>
                  <a:lnTo>
                    <a:pt x="374650" y="405130"/>
                  </a:lnTo>
                  <a:lnTo>
                    <a:pt x="384810" y="379730"/>
                  </a:lnTo>
                  <a:lnTo>
                    <a:pt x="392429" y="358140"/>
                  </a:lnTo>
                  <a:lnTo>
                    <a:pt x="394969" y="349250"/>
                  </a:lnTo>
                  <a:lnTo>
                    <a:pt x="397510" y="341630"/>
                  </a:lnTo>
                  <a:lnTo>
                    <a:pt x="398779" y="334010"/>
                  </a:lnTo>
                  <a:lnTo>
                    <a:pt x="401319" y="328930"/>
                  </a:lnTo>
                  <a:lnTo>
                    <a:pt x="402589" y="320040"/>
                  </a:lnTo>
                  <a:lnTo>
                    <a:pt x="403860" y="313690"/>
                  </a:lnTo>
                  <a:lnTo>
                    <a:pt x="405129" y="306070"/>
                  </a:lnTo>
                  <a:lnTo>
                    <a:pt x="406400" y="299720"/>
                  </a:lnTo>
                  <a:lnTo>
                    <a:pt x="407669" y="293370"/>
                  </a:lnTo>
                  <a:lnTo>
                    <a:pt x="407669" y="287020"/>
                  </a:lnTo>
                  <a:lnTo>
                    <a:pt x="407669" y="281940"/>
                  </a:lnTo>
                  <a:lnTo>
                    <a:pt x="406400" y="276860"/>
                  </a:lnTo>
                  <a:lnTo>
                    <a:pt x="406400" y="270510"/>
                  </a:lnTo>
                  <a:lnTo>
                    <a:pt x="405129" y="267970"/>
                  </a:lnTo>
                  <a:lnTo>
                    <a:pt x="403860" y="264160"/>
                  </a:lnTo>
                  <a:lnTo>
                    <a:pt x="401319" y="261620"/>
                  </a:lnTo>
                  <a:lnTo>
                    <a:pt x="400050" y="260350"/>
                  </a:lnTo>
                  <a:lnTo>
                    <a:pt x="397510" y="257810"/>
                  </a:lnTo>
                  <a:lnTo>
                    <a:pt x="394969" y="256540"/>
                  </a:lnTo>
                  <a:lnTo>
                    <a:pt x="392429" y="256540"/>
                  </a:lnTo>
                  <a:lnTo>
                    <a:pt x="386079" y="257810"/>
                  </a:lnTo>
                  <a:lnTo>
                    <a:pt x="384810" y="257810"/>
                  </a:lnTo>
                  <a:lnTo>
                    <a:pt x="382269" y="260350"/>
                  </a:lnTo>
                  <a:lnTo>
                    <a:pt x="378460" y="260350"/>
                  </a:lnTo>
                  <a:lnTo>
                    <a:pt x="375919" y="262890"/>
                  </a:lnTo>
                  <a:lnTo>
                    <a:pt x="372110" y="265430"/>
                  </a:lnTo>
                  <a:lnTo>
                    <a:pt x="369569" y="267970"/>
                  </a:lnTo>
                  <a:lnTo>
                    <a:pt x="367029" y="270510"/>
                  </a:lnTo>
                  <a:lnTo>
                    <a:pt x="363219" y="273050"/>
                  </a:lnTo>
                  <a:lnTo>
                    <a:pt x="360679" y="276860"/>
                  </a:lnTo>
                  <a:lnTo>
                    <a:pt x="356869" y="281940"/>
                  </a:lnTo>
                  <a:lnTo>
                    <a:pt x="353060" y="285750"/>
                  </a:lnTo>
                  <a:lnTo>
                    <a:pt x="350519" y="289560"/>
                  </a:lnTo>
                  <a:lnTo>
                    <a:pt x="342900" y="299720"/>
                  </a:lnTo>
                  <a:lnTo>
                    <a:pt x="339089" y="304800"/>
                  </a:lnTo>
                  <a:lnTo>
                    <a:pt x="335279" y="311150"/>
                  </a:lnTo>
                  <a:lnTo>
                    <a:pt x="331469" y="317500"/>
                  </a:lnTo>
                  <a:lnTo>
                    <a:pt x="328929" y="325120"/>
                  </a:lnTo>
                  <a:lnTo>
                    <a:pt x="323850" y="332740"/>
                  </a:lnTo>
                  <a:lnTo>
                    <a:pt x="321310" y="339090"/>
                  </a:lnTo>
                  <a:lnTo>
                    <a:pt x="312419" y="356870"/>
                  </a:lnTo>
                  <a:lnTo>
                    <a:pt x="304800" y="374650"/>
                  </a:lnTo>
                  <a:lnTo>
                    <a:pt x="295910" y="394970"/>
                  </a:lnTo>
                  <a:lnTo>
                    <a:pt x="288289" y="416560"/>
                  </a:lnTo>
                  <a:lnTo>
                    <a:pt x="278129" y="440690"/>
                  </a:lnTo>
                  <a:lnTo>
                    <a:pt x="119379" y="880110"/>
                  </a:lnTo>
                  <a:lnTo>
                    <a:pt x="0" y="880110"/>
                  </a:lnTo>
                  <a:lnTo>
                    <a:pt x="312419" y="2032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1840" y="5971324"/>
              <a:ext cx="518045" cy="9125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4660" y="5632510"/>
              <a:ext cx="3621979" cy="123818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070" y="74422"/>
            <a:ext cx="639953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5" dirty="0"/>
              <a:t> </a:t>
            </a:r>
            <a:r>
              <a:rPr spc="-5" dirty="0"/>
              <a:t>System</a:t>
            </a:r>
            <a:r>
              <a:rPr spc="-25" dirty="0"/>
              <a:t> </a:t>
            </a:r>
            <a:r>
              <a:rPr spc="-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159382"/>
            <a:ext cx="7782559" cy="3057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i="1" dirty="0">
                <a:solidFill>
                  <a:srgbClr val="0066CC"/>
                </a:solidFill>
                <a:latin typeface="Arial"/>
                <a:cs typeface="Arial"/>
              </a:rPr>
              <a:t>Windows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has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number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internal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programs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as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part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of the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3100" b="1" spc="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help</a:t>
            </a:r>
            <a:r>
              <a:rPr sz="3100" b="1" spc="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keep</a:t>
            </a:r>
            <a:r>
              <a:rPr sz="3100" b="1" spc="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</a:t>
            </a:r>
            <a:r>
              <a:rPr sz="3100" b="1" spc="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organized</a:t>
            </a:r>
            <a:r>
              <a:rPr sz="3100" b="1" spc="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100" b="1" spc="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PC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healthy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550">
              <a:latin typeface="Arial"/>
              <a:cs typeface="Arial"/>
            </a:endParaRPr>
          </a:p>
          <a:p>
            <a:pPr marL="151130" indent="-139065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Here</a:t>
            </a:r>
            <a:r>
              <a:rPr sz="31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are</a:t>
            </a:r>
            <a:r>
              <a:rPr sz="31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1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few: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137" y="4999127"/>
            <a:ext cx="1123134" cy="1185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9447" y="4999127"/>
            <a:ext cx="1276804" cy="12247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036" y="5008321"/>
            <a:ext cx="1510195" cy="12211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2027" y="5013097"/>
            <a:ext cx="1444444" cy="12488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74422"/>
            <a:ext cx="56400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5" dirty="0"/>
              <a:t>My</a:t>
            </a:r>
            <a:r>
              <a:rPr spc="-40" dirty="0"/>
              <a:t> </a:t>
            </a:r>
            <a:r>
              <a:rPr dirty="0"/>
              <a:t>Computer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8122" y="863282"/>
            <a:ext cx="9890760" cy="6909434"/>
            <a:chOff x="168122" y="863282"/>
            <a:chExt cx="9890760" cy="69094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22" y="863282"/>
              <a:ext cx="9643491" cy="6747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73480" y="6822440"/>
              <a:ext cx="8884920" cy="949960"/>
            </a:xfrm>
            <a:custGeom>
              <a:avLst/>
              <a:gdLst/>
              <a:ahLst/>
              <a:cxnLst/>
              <a:rect l="l" t="t" r="r" b="b"/>
              <a:pathLst>
                <a:path w="8884920" h="949959">
                  <a:moveTo>
                    <a:pt x="8884920" y="0"/>
                  </a:moveTo>
                  <a:lnTo>
                    <a:pt x="0" y="0"/>
                  </a:lnTo>
                  <a:lnTo>
                    <a:pt x="0" y="949959"/>
                  </a:lnTo>
                  <a:lnTo>
                    <a:pt x="4441190" y="949959"/>
                  </a:lnTo>
                  <a:lnTo>
                    <a:pt x="8884920" y="949959"/>
                  </a:lnTo>
                  <a:lnTo>
                    <a:pt x="888492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3480" y="6822440"/>
            <a:ext cx="8884920" cy="9499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01600" marR="487680">
              <a:lnSpc>
                <a:spcPct val="100899"/>
              </a:lnSpc>
              <a:spcBef>
                <a:spcPts val="50"/>
              </a:spcBef>
              <a:buSzPct val="96296"/>
              <a:buFont typeface="Arial MT"/>
              <a:buChar char="•"/>
              <a:tabLst>
                <a:tab pos="223520" algn="l"/>
              </a:tabLst>
            </a:pP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My</a:t>
            </a:r>
            <a:r>
              <a:rPr sz="27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Computer</a:t>
            </a:r>
            <a:r>
              <a:rPr sz="27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–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inside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this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icon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can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find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 every </a:t>
            </a:r>
            <a:r>
              <a:rPr sz="2700" b="1" spc="-7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folder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and</a:t>
            </a:r>
            <a:r>
              <a:rPr sz="27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file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your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 PC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has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access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to.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545079"/>
            <a:ext cx="9505950" cy="5227320"/>
            <a:chOff x="0" y="2545079"/>
            <a:chExt cx="9505950" cy="52273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824154"/>
              <a:ext cx="1173594" cy="9482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41109" y="2545079"/>
              <a:ext cx="3164840" cy="2639060"/>
            </a:xfrm>
            <a:custGeom>
              <a:avLst/>
              <a:gdLst/>
              <a:ahLst/>
              <a:cxnLst/>
              <a:rect l="l" t="t" r="r" b="b"/>
              <a:pathLst>
                <a:path w="3164840" h="2639060">
                  <a:moveTo>
                    <a:pt x="690880" y="0"/>
                  </a:moveTo>
                  <a:lnTo>
                    <a:pt x="0" y="1135380"/>
                  </a:lnTo>
                  <a:lnTo>
                    <a:pt x="2475230" y="2639060"/>
                  </a:lnTo>
                  <a:lnTo>
                    <a:pt x="3164840" y="150368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860000">
            <a:off x="6780427" y="3273570"/>
            <a:ext cx="2425567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4050" b="1" spc="-22" baseline="2057" dirty="0">
                <a:solidFill>
                  <a:srgbClr val="FF0066"/>
                </a:solidFill>
                <a:latin typeface="Arial"/>
                <a:cs typeface="Arial"/>
              </a:rPr>
              <a:t>Als</a:t>
            </a:r>
            <a:r>
              <a:rPr sz="4050" b="1" spc="-22" baseline="1028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4050" b="1" spc="-104" baseline="1028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4050" b="1" spc="-22" baseline="1028" dirty="0">
                <a:solidFill>
                  <a:srgbClr val="FF0066"/>
                </a:solidFill>
                <a:latin typeface="Arial"/>
                <a:cs typeface="Arial"/>
              </a:rPr>
              <a:t>know</a:t>
            </a:r>
            <a:r>
              <a:rPr sz="2700" b="1" spc="-1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700" b="1" spc="-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0066"/>
                </a:solidFill>
                <a:latin typeface="Arial"/>
                <a:cs typeface="Arial"/>
              </a:rPr>
              <a:t>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860000">
            <a:off x="6586180" y="3549795"/>
            <a:ext cx="2142478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4050" b="1" spc="-22" baseline="2057" dirty="0">
                <a:solidFill>
                  <a:srgbClr val="FF0066"/>
                </a:solidFill>
                <a:latin typeface="Arial"/>
                <a:cs typeface="Arial"/>
              </a:rPr>
              <a:t>th</a:t>
            </a:r>
            <a:r>
              <a:rPr sz="4050" b="1" spc="-22" baseline="1028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4050" b="1" spc="-135" baseline="1028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4050" b="1" i="1" spc="-30" baseline="1028" dirty="0">
                <a:solidFill>
                  <a:srgbClr val="FF0066"/>
                </a:solidFill>
                <a:latin typeface="Arial"/>
                <a:cs typeface="Arial"/>
              </a:rPr>
              <a:t>Win</a:t>
            </a:r>
            <a:r>
              <a:rPr sz="2700" b="1" i="1" spc="-20" dirty="0">
                <a:solidFill>
                  <a:srgbClr val="FF0066"/>
                </a:solidFill>
                <a:latin typeface="Arial"/>
                <a:cs typeface="Arial"/>
              </a:rPr>
              <a:t>dows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860000">
            <a:off x="6417200" y="3713914"/>
            <a:ext cx="143584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4050" b="1" i="1" spc="-30" baseline="1028" dirty="0">
                <a:solidFill>
                  <a:srgbClr val="FF0066"/>
                </a:solidFill>
                <a:latin typeface="Arial"/>
                <a:cs typeface="Arial"/>
              </a:rPr>
              <a:t>Exp</a:t>
            </a:r>
            <a:r>
              <a:rPr sz="2700" b="1" i="1" spc="-20" dirty="0">
                <a:solidFill>
                  <a:srgbClr val="FF0066"/>
                </a:solidFill>
                <a:latin typeface="Arial"/>
                <a:cs typeface="Arial"/>
              </a:rPr>
              <a:t>lorer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29" y="2217242"/>
            <a:ext cx="6537604" cy="41439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0289" y="74422"/>
            <a:ext cx="541845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-5" dirty="0"/>
              <a:t>Recycle</a:t>
            </a:r>
            <a:r>
              <a:rPr spc="-30" dirty="0"/>
              <a:t> </a:t>
            </a:r>
            <a:r>
              <a:rPr dirty="0"/>
              <a:t>Bin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1027302"/>
            <a:ext cx="8903335" cy="19170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Recycle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Bin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Deleted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files and folders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go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here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first,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where they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wait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be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permanently deleted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by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you,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by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rules that you set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up. This is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i="1" spc="-10" dirty="0">
                <a:solidFill>
                  <a:srgbClr val="0066CC"/>
                </a:solidFill>
                <a:latin typeface="Arial"/>
                <a:cs typeface="Arial"/>
              </a:rPr>
              <a:t>temporary</a:t>
            </a:r>
            <a:r>
              <a:rPr sz="3100" b="1" i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storage</a:t>
            </a:r>
            <a:r>
              <a:rPr sz="31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i="1" spc="-10" dirty="0">
                <a:solidFill>
                  <a:srgbClr val="0066CC"/>
                </a:solidFill>
                <a:latin typeface="Arial"/>
                <a:cs typeface="Arial"/>
              </a:rPr>
              <a:t>area</a:t>
            </a:r>
            <a:r>
              <a:rPr sz="31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hard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drive.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563" y="0"/>
            <a:ext cx="963714" cy="8618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3335045"/>
            <a:ext cx="4800600" cy="443735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2285" y="3962158"/>
            <a:ext cx="5033010" cy="2999740"/>
            <a:chOff x="152285" y="3962158"/>
            <a:chExt cx="5033010" cy="29997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285" y="4266717"/>
              <a:ext cx="1877034" cy="2332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085" y="3962158"/>
              <a:ext cx="3203956" cy="299915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960" y="74422"/>
            <a:ext cx="460311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2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dirty="0"/>
              <a:t>My</a:t>
            </a:r>
            <a:r>
              <a:rPr spc="-25" dirty="0"/>
              <a:t> </a:t>
            </a:r>
            <a:r>
              <a:rPr spc="-5" dirty="0"/>
              <a:t>Docs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919" y="1529080"/>
            <a:ext cx="7101205" cy="58127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88700"/>
              </a:lnSpc>
              <a:spcBef>
                <a:spcPts val="610"/>
              </a:spcBef>
              <a:buSzPct val="97183"/>
              <a:buFont typeface="Arial MT"/>
              <a:buChar char="•"/>
              <a:tabLst>
                <a:tab pos="172720" algn="l"/>
              </a:tabLst>
            </a:pPr>
            <a:r>
              <a:rPr sz="3550" b="1" spc="-15" dirty="0">
                <a:solidFill>
                  <a:srgbClr val="0066CC"/>
                </a:solidFill>
                <a:latin typeface="Arial"/>
                <a:cs typeface="Arial"/>
              </a:rPr>
              <a:t>My</a:t>
            </a:r>
            <a:r>
              <a:rPr sz="3550" b="1" spc="-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-30" dirty="0">
                <a:solidFill>
                  <a:srgbClr val="0066CC"/>
                </a:solidFill>
                <a:latin typeface="Arial"/>
                <a:cs typeface="Arial"/>
              </a:rPr>
              <a:t>Documents</a:t>
            </a:r>
            <a:r>
              <a:rPr sz="3550" b="1" spc="-7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–</a:t>
            </a:r>
            <a:r>
              <a:rPr sz="355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15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550" b="1" spc="-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place</a:t>
            </a:r>
            <a:r>
              <a:rPr sz="3550" b="1" spc="-6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3550" b="1" spc="-6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store </a:t>
            </a:r>
            <a:r>
              <a:rPr sz="3550" b="1" spc="-96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documents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550" b="1" spc="-15" dirty="0">
                <a:solidFill>
                  <a:srgbClr val="0066CC"/>
                </a:solidFill>
                <a:latin typeface="Arial"/>
                <a:cs typeface="Arial"/>
              </a:rPr>
              <a:t>files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4C4C4C"/>
                </a:solidFill>
                <a:latin typeface="Arial"/>
                <a:cs typeface="Arial"/>
              </a:rPr>
              <a:t>create. Clicking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on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this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opens 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an </a:t>
            </a:r>
            <a:r>
              <a:rPr sz="3550" b="1" spc="-97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5" dirty="0">
                <a:solidFill>
                  <a:srgbClr val="0066CC"/>
                </a:solidFill>
                <a:latin typeface="Arial"/>
                <a:cs typeface="Arial"/>
              </a:rPr>
              <a:t>explorer window </a:t>
            </a:r>
            <a:r>
              <a:rPr sz="3550" b="1" spc="-30" dirty="0">
                <a:solidFill>
                  <a:srgbClr val="4C4C4C"/>
                </a:solidFill>
                <a:latin typeface="Arial"/>
                <a:cs typeface="Arial"/>
              </a:rPr>
              <a:t>displaying </a:t>
            </a:r>
            <a:r>
              <a:rPr sz="3550" b="1" spc="-1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55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4C4C4C"/>
                </a:solidFill>
                <a:latin typeface="Arial"/>
                <a:cs typeface="Arial"/>
              </a:rPr>
              <a:t>detail.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CC"/>
              </a:buClr>
              <a:buFont typeface="Arial MT"/>
              <a:buChar char="•"/>
            </a:pPr>
            <a:endParaRPr sz="4700">
              <a:latin typeface="Arial"/>
              <a:cs typeface="Arial"/>
            </a:endParaRPr>
          </a:p>
          <a:p>
            <a:pPr marL="523240" marR="85725" lvl="1">
              <a:lnSpc>
                <a:spcPct val="89900"/>
              </a:lnSpc>
              <a:spcBef>
                <a:spcPts val="5"/>
              </a:spcBef>
              <a:buSzPct val="96875"/>
              <a:buFont typeface="Arial MT"/>
              <a:buChar char="•"/>
              <a:tabLst>
                <a:tab pos="668020" algn="l"/>
              </a:tabLst>
            </a:pP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It’s wise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to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keep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the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files you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create</a:t>
            </a:r>
            <a:r>
              <a:rPr sz="3200" b="1" i="1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separate</a:t>
            </a:r>
            <a:r>
              <a:rPr sz="3200" b="1" i="1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from</a:t>
            </a:r>
            <a:r>
              <a:rPr sz="3200" b="1" i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program </a:t>
            </a:r>
            <a:r>
              <a:rPr sz="3200" b="1" i="1" spc="-87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files,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so when you backup your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data,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it’s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all located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in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one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location.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You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can then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backup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just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this</a:t>
            </a:r>
            <a:r>
              <a:rPr sz="3200" b="1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area</a:t>
            </a:r>
            <a:r>
              <a:rPr sz="3200" b="1" i="1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5" dirty="0">
                <a:solidFill>
                  <a:srgbClr val="FF0066"/>
                </a:solidFill>
                <a:latin typeface="Arial"/>
                <a:cs typeface="Arial"/>
              </a:rPr>
              <a:t>of</a:t>
            </a:r>
            <a:r>
              <a:rPr sz="3200" b="1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66"/>
                </a:solidFill>
                <a:latin typeface="Arial"/>
                <a:cs typeface="Arial"/>
              </a:rPr>
              <a:t>your</a:t>
            </a:r>
            <a:r>
              <a:rPr sz="3200" b="1" i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storage.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6047" y="2123847"/>
            <a:ext cx="1280260" cy="13149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74422"/>
            <a:ext cx="787336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My</a:t>
            </a:r>
            <a:r>
              <a:rPr spc="-25" dirty="0"/>
              <a:t> </a:t>
            </a:r>
            <a:r>
              <a:rPr spc="-5" dirty="0"/>
              <a:t>Documents</a:t>
            </a:r>
            <a:r>
              <a:rPr spc="-10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dirty="0"/>
              <a:t>Explorer</a:t>
            </a:r>
            <a:r>
              <a:rPr spc="-35" dirty="0"/>
              <a:t> </a:t>
            </a:r>
            <a:r>
              <a:rPr dirty="0"/>
              <a:t>Window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926630"/>
            <a:ext cx="10058400" cy="6845934"/>
            <a:chOff x="0" y="926630"/>
            <a:chExt cx="10058400" cy="68459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6630"/>
              <a:ext cx="7461719" cy="43502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885" y="2060282"/>
              <a:ext cx="7391514" cy="571211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460" y="74422"/>
            <a:ext cx="803275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Windows</a:t>
            </a:r>
            <a:r>
              <a:rPr spc="-15" dirty="0"/>
              <a:t> </a:t>
            </a:r>
            <a:r>
              <a:rPr spc="5" dirty="0"/>
              <a:t>–</a:t>
            </a:r>
            <a:r>
              <a:rPr spc="-15" dirty="0"/>
              <a:t> </a:t>
            </a:r>
            <a:r>
              <a:rPr spc="-5" dirty="0"/>
              <a:t>Network</a:t>
            </a:r>
            <a:r>
              <a:rPr spc="-20" dirty="0"/>
              <a:t> </a:t>
            </a:r>
            <a:r>
              <a:rPr spc="-5" dirty="0"/>
              <a:t>Neighborhood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506093"/>
            <a:ext cx="5409565" cy="5418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001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Network Neighborhood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–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serves as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window into 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network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resources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 have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</a:t>
            </a:r>
            <a:r>
              <a:rPr sz="31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PC.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CC"/>
              </a:buClr>
              <a:buFont typeface="Arial MT"/>
              <a:buChar char="•"/>
            </a:pPr>
            <a:endParaRPr sz="4550">
              <a:latin typeface="Arial"/>
              <a:cs typeface="Arial"/>
            </a:endParaRPr>
          </a:p>
          <a:p>
            <a:pPr marL="523240" marR="5080" lvl="1">
              <a:lnSpc>
                <a:spcPct val="99900"/>
              </a:lnSpc>
              <a:buSzPct val="96774"/>
              <a:buFont typeface="Arial MT"/>
              <a:buChar char="•"/>
              <a:tabLst>
                <a:tab pos="662305" algn="l"/>
              </a:tabLst>
            </a:pP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If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you are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connected </a:t>
            </a:r>
            <a:r>
              <a:rPr sz="3100" b="1" spc="5" dirty="0">
                <a:solidFill>
                  <a:srgbClr val="0066CC"/>
                </a:solidFill>
                <a:latin typeface="Arial"/>
                <a:cs typeface="Arial"/>
              </a:rPr>
              <a:t>to a </a:t>
            </a:r>
            <a:r>
              <a:rPr sz="3100" b="1" spc="-8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network you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will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see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all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the other PC’s linked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to </a:t>
            </a:r>
            <a:r>
              <a:rPr sz="31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your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network and you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can </a:t>
            </a:r>
            <a:r>
              <a:rPr sz="3100" b="1" spc="-8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share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files, printers or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other hardware.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1050" y="2244242"/>
            <a:ext cx="1494002" cy="15767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070" y="74422"/>
            <a:ext cx="538353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Network</a:t>
            </a:r>
            <a:r>
              <a:rPr spc="-45" dirty="0"/>
              <a:t> </a:t>
            </a:r>
            <a:r>
              <a:rPr spc="-5" dirty="0"/>
              <a:t>Neighborhood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0913" y="948956"/>
            <a:ext cx="9807575" cy="6823709"/>
            <a:chOff x="250913" y="948956"/>
            <a:chExt cx="9807575" cy="68237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13" y="948956"/>
              <a:ext cx="4778641" cy="4489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163" y="4397044"/>
              <a:ext cx="6537236" cy="337535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2759" y="74422"/>
            <a:ext cx="145478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L</a:t>
            </a:r>
            <a:r>
              <a:rPr spc="5" dirty="0"/>
              <a:t>o</a:t>
            </a:r>
            <a:r>
              <a:rPr spc="-20" dirty="0"/>
              <a:t>g</a:t>
            </a:r>
            <a:r>
              <a:rPr spc="5" dirty="0"/>
              <a:t>o</a:t>
            </a:r>
            <a:r>
              <a:rPr spc="-5" dirty="0"/>
              <a:t>f</a:t>
            </a:r>
            <a:r>
              <a:rPr dirty="0"/>
              <a:t>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159382"/>
            <a:ext cx="6720840" cy="2389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If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have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multiple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users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PC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separate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“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profiles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”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user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 logons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, use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logoff </a:t>
            </a:r>
            <a:r>
              <a:rPr sz="3100" b="1" i="1" spc="-10" dirty="0">
                <a:solidFill>
                  <a:srgbClr val="0066CC"/>
                </a:solidFill>
                <a:latin typeface="Arial"/>
                <a:cs typeface="Arial"/>
              </a:rPr>
              <a:t>process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close</a:t>
            </a:r>
            <a:r>
              <a:rPr sz="3100" b="1" spc="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out</a:t>
            </a:r>
            <a:r>
              <a:rPr sz="3100" b="1" spc="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3100" b="1" spc="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</a:t>
            </a:r>
            <a:r>
              <a:rPr sz="3100" b="1" spc="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profile</a:t>
            </a:r>
            <a:r>
              <a:rPr sz="3100" b="1" spc="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or</a:t>
            </a:r>
            <a:r>
              <a:rPr sz="3100" b="1" spc="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100" b="1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switch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 users.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5924" y="4231792"/>
            <a:ext cx="4107243" cy="26866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529" y="74422"/>
            <a:ext cx="46259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Shutdown</a:t>
            </a:r>
            <a:r>
              <a:rPr spc="-60" dirty="0"/>
              <a:t> </a:t>
            </a:r>
            <a:r>
              <a:rPr spc="-5" dirty="0"/>
              <a:t>Windows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289" y="1159382"/>
            <a:ext cx="6379845" cy="2941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9497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There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“graceful”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way of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shutting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down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your </a:t>
            </a:r>
            <a:r>
              <a:rPr sz="3100" b="1" spc="5" dirty="0">
                <a:solidFill>
                  <a:srgbClr val="0066CC"/>
                </a:solidFill>
                <a:latin typeface="Arial"/>
                <a:cs typeface="Arial"/>
              </a:rPr>
              <a:t>PC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will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save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your program settings and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files.</a:t>
            </a:r>
            <a:endParaRPr sz="3100">
              <a:latin typeface="Arial"/>
              <a:cs typeface="Arial"/>
            </a:endParaRPr>
          </a:p>
          <a:p>
            <a:pPr marL="523240" marR="5080" lvl="1">
              <a:lnSpc>
                <a:spcPct val="100000"/>
              </a:lnSpc>
              <a:spcBef>
                <a:spcPts val="2070"/>
              </a:spcBef>
              <a:buSzPct val="96000"/>
              <a:buFont typeface="Arial MT"/>
              <a:buChar char="•"/>
              <a:tabLst>
                <a:tab pos="636270" algn="l"/>
              </a:tabLst>
            </a:pPr>
            <a:r>
              <a:rPr sz="2500" b="1" i="1" spc="-5" dirty="0">
                <a:solidFill>
                  <a:srgbClr val="0066CC"/>
                </a:solidFill>
                <a:latin typeface="Arial"/>
                <a:cs typeface="Arial"/>
              </a:rPr>
              <a:t>This shutdown process basically puts </a:t>
            </a:r>
            <a:r>
              <a:rPr sz="2500" b="1" i="1" spc="-6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500" b="1" i="1" dirty="0">
                <a:solidFill>
                  <a:srgbClr val="0066CC"/>
                </a:solidFill>
                <a:latin typeface="Arial"/>
                <a:cs typeface="Arial"/>
              </a:rPr>
              <a:t>the</a:t>
            </a:r>
            <a:r>
              <a:rPr sz="25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0066CC"/>
                </a:solidFill>
                <a:latin typeface="Arial"/>
                <a:cs typeface="Arial"/>
              </a:rPr>
              <a:t>operating</a:t>
            </a:r>
            <a:r>
              <a:rPr sz="2500" b="1" i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500" b="1" i="1" dirty="0">
                <a:solidFill>
                  <a:srgbClr val="0066CC"/>
                </a:solidFill>
                <a:latin typeface="Arial"/>
                <a:cs typeface="Arial"/>
              </a:rPr>
              <a:t>system</a:t>
            </a:r>
            <a:r>
              <a:rPr sz="25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500" b="1" i="1" dirty="0">
                <a:solidFill>
                  <a:srgbClr val="0066CC"/>
                </a:solidFill>
                <a:latin typeface="Arial"/>
                <a:cs typeface="Arial"/>
              </a:rPr>
              <a:t>to</a:t>
            </a:r>
            <a:r>
              <a:rPr sz="2500" b="1" i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0066CC"/>
                </a:solidFill>
                <a:latin typeface="Arial"/>
                <a:cs typeface="Arial"/>
              </a:rPr>
              <a:t>bed</a:t>
            </a:r>
            <a:r>
              <a:rPr sz="2500" b="1" spc="-5" dirty="0">
                <a:solidFill>
                  <a:srgbClr val="0066CC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476241"/>
            <a:ext cx="4550041" cy="29865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52885" y="2742831"/>
            <a:ext cx="4907915" cy="4761865"/>
            <a:chOff x="4952885" y="2742831"/>
            <a:chExt cx="4907915" cy="47618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885" y="4501806"/>
              <a:ext cx="4883759" cy="3002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229" y="2742831"/>
              <a:ext cx="2686316" cy="207684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160" y="74422"/>
            <a:ext cx="648144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Types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Operating</a:t>
            </a:r>
            <a:r>
              <a:rPr spc="-25" dirty="0"/>
              <a:t> </a:t>
            </a:r>
            <a:r>
              <a:rPr spc="-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180" y="1278890"/>
            <a:ext cx="6630670" cy="542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CC"/>
                </a:solidFill>
                <a:latin typeface="Arial MT"/>
                <a:cs typeface="Arial MT"/>
              </a:rPr>
              <a:t>3.</a:t>
            </a:r>
            <a:r>
              <a:rPr sz="3600" spc="-3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CC"/>
                </a:solidFill>
                <a:latin typeface="Arial MT"/>
                <a:cs typeface="Arial MT"/>
              </a:rPr>
              <a:t>Real</a:t>
            </a:r>
            <a:r>
              <a:rPr sz="3600" spc="-1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CC"/>
                </a:solidFill>
                <a:latin typeface="Arial MT"/>
                <a:cs typeface="Arial MT"/>
              </a:rPr>
              <a:t>Time</a:t>
            </a:r>
            <a:r>
              <a:rPr sz="3600" spc="-2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CC"/>
                </a:solidFill>
                <a:latin typeface="Arial MT"/>
                <a:cs typeface="Arial MT"/>
              </a:rPr>
              <a:t>Operating</a:t>
            </a:r>
            <a:r>
              <a:rPr sz="3600" spc="-1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CC"/>
                </a:solidFill>
                <a:latin typeface="Arial MT"/>
                <a:cs typeface="Arial MT"/>
              </a:rPr>
              <a:t>Systems</a:t>
            </a:r>
            <a:endParaRPr sz="3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Arial MT"/>
              <a:cs typeface="Arial MT"/>
            </a:endParaRPr>
          </a:p>
          <a:p>
            <a:pPr marL="363220" marR="222885" algn="just">
              <a:lnSpc>
                <a:spcPct val="100000"/>
              </a:lnSpc>
            </a:pP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RTOS</a:t>
            </a:r>
            <a:r>
              <a:rPr sz="27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are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used</a:t>
            </a:r>
            <a:r>
              <a:rPr sz="27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27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control machinery, </a:t>
            </a:r>
            <a:r>
              <a:rPr sz="2700" b="1" spc="-7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scientific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instruments, and industrial </a:t>
            </a:r>
            <a:r>
              <a:rPr sz="2700" b="1" spc="-7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systems.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Arial"/>
              <a:cs typeface="Arial"/>
            </a:endParaRPr>
          </a:p>
          <a:p>
            <a:pPr marL="363220" marR="944244">
              <a:lnSpc>
                <a:spcPct val="100000"/>
              </a:lnSpc>
            </a:pP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There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2700" b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typically</a:t>
            </a:r>
            <a:r>
              <a:rPr sz="27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very</a:t>
            </a:r>
            <a:r>
              <a:rPr sz="27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little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user- </a:t>
            </a:r>
            <a:r>
              <a:rPr sz="2700" b="1" spc="-7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interface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capability.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Arial"/>
              <a:cs typeface="Arial"/>
            </a:endParaRPr>
          </a:p>
          <a:p>
            <a:pPr marL="363220" marR="791210">
              <a:lnSpc>
                <a:spcPct val="100000"/>
              </a:lnSpc>
            </a:pP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Resources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managed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so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700" b="1" spc="-7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particular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operation</a:t>
            </a:r>
            <a:r>
              <a:rPr sz="27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executes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 precisely</a:t>
            </a:r>
            <a:r>
              <a:rPr sz="27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the same every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time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630" y="2209317"/>
            <a:ext cx="2522880" cy="20800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2836" y="4663808"/>
            <a:ext cx="1476717" cy="20181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800" y="74422"/>
            <a:ext cx="386207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Which</a:t>
            </a:r>
            <a:r>
              <a:rPr spc="-100" dirty="0"/>
              <a:t> </a:t>
            </a:r>
            <a:r>
              <a:rPr dirty="0"/>
              <a:t>Explorer?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560" y="5698794"/>
            <a:ext cx="1425955" cy="14688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742844"/>
            <a:ext cx="2919603" cy="2284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9900" y="1090930"/>
            <a:ext cx="8815705" cy="6294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762635" marR="5080">
              <a:lnSpc>
                <a:spcPts val="4200"/>
              </a:lnSpc>
              <a:spcBef>
                <a:spcPts val="320"/>
              </a:spcBef>
              <a:buSzPct val="97183"/>
              <a:buFont typeface="Arial MT"/>
              <a:buChar char="•"/>
              <a:tabLst>
                <a:tab pos="923290" algn="l"/>
              </a:tabLst>
            </a:pPr>
            <a:r>
              <a:rPr sz="3550" b="1" i="1" spc="-20" dirty="0">
                <a:solidFill>
                  <a:srgbClr val="FF0066"/>
                </a:solidFill>
                <a:latin typeface="Arial"/>
                <a:cs typeface="Arial"/>
              </a:rPr>
              <a:t>Tip:</a:t>
            </a:r>
            <a:r>
              <a:rPr sz="3550" b="1" i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35" dirty="0">
                <a:solidFill>
                  <a:srgbClr val="FF0066"/>
                </a:solidFill>
                <a:latin typeface="Arial"/>
                <a:cs typeface="Arial"/>
              </a:rPr>
              <a:t>Don't</a:t>
            </a:r>
            <a:r>
              <a:rPr sz="3550" b="1" i="1" spc="-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25" dirty="0">
                <a:solidFill>
                  <a:srgbClr val="FF0066"/>
                </a:solidFill>
                <a:latin typeface="Arial"/>
                <a:cs typeface="Arial"/>
              </a:rPr>
              <a:t>confuse</a:t>
            </a:r>
            <a:r>
              <a:rPr sz="3550" b="1" i="1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30" dirty="0">
                <a:solidFill>
                  <a:srgbClr val="FF0066"/>
                </a:solidFill>
                <a:latin typeface="Arial"/>
                <a:cs typeface="Arial"/>
              </a:rPr>
              <a:t>Windows</a:t>
            </a:r>
            <a:r>
              <a:rPr sz="3550" b="1" i="1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30" dirty="0">
                <a:solidFill>
                  <a:srgbClr val="FF0066"/>
                </a:solidFill>
                <a:latin typeface="Arial"/>
                <a:cs typeface="Arial"/>
              </a:rPr>
              <a:t>Explorer </a:t>
            </a:r>
            <a:r>
              <a:rPr sz="3550" b="1" i="1" spc="-969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5" dirty="0">
                <a:solidFill>
                  <a:srgbClr val="FF0066"/>
                </a:solidFill>
                <a:latin typeface="Arial"/>
                <a:cs typeface="Arial"/>
              </a:rPr>
              <a:t>with</a:t>
            </a:r>
            <a:r>
              <a:rPr sz="3550" b="1" i="1" spc="-10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25" dirty="0">
                <a:solidFill>
                  <a:srgbClr val="FF0066"/>
                </a:solidFill>
                <a:latin typeface="Arial"/>
                <a:cs typeface="Arial"/>
              </a:rPr>
              <a:t>Internet</a:t>
            </a:r>
            <a:r>
              <a:rPr sz="3550" b="1" i="1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550" b="1" i="1" spc="-25" dirty="0">
                <a:solidFill>
                  <a:srgbClr val="FF0066"/>
                </a:solidFill>
                <a:latin typeface="Arial"/>
                <a:cs typeface="Arial"/>
              </a:rPr>
              <a:t>Explorer.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50">
              <a:latin typeface="Arial"/>
              <a:cs typeface="Arial"/>
            </a:endParaRPr>
          </a:p>
          <a:p>
            <a:pPr marL="12700" marR="3265170">
              <a:lnSpc>
                <a:spcPct val="1000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i="1" dirty="0">
                <a:solidFill>
                  <a:srgbClr val="0066CC"/>
                </a:solidFill>
                <a:latin typeface="Arial"/>
                <a:cs typeface="Arial"/>
              </a:rPr>
              <a:t>Windows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Explorer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that lets you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explore </a:t>
            </a:r>
            <a:r>
              <a:rPr sz="3100" b="1" spc="-8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things 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"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inside</a:t>
            </a:r>
            <a:r>
              <a:rPr sz="3100" b="1" i="1" spc="-5" dirty="0">
                <a:solidFill>
                  <a:srgbClr val="0066CC"/>
                </a:solidFill>
                <a:latin typeface="Arial"/>
                <a:cs typeface="Arial"/>
              </a:rPr>
              <a:t>" </a:t>
            </a:r>
            <a:r>
              <a:rPr sz="3100" b="1" spc="-5" dirty="0">
                <a:solidFill>
                  <a:srgbClr val="0066CC"/>
                </a:solidFill>
                <a:latin typeface="Arial"/>
                <a:cs typeface="Arial"/>
              </a:rPr>
              <a:t>your </a:t>
            </a:r>
            <a:r>
              <a:rPr sz="3100" b="1" dirty="0">
                <a:solidFill>
                  <a:srgbClr val="0066CC"/>
                </a:solidFill>
                <a:latin typeface="Arial"/>
                <a:cs typeface="Arial"/>
              </a:rPr>
              <a:t>own </a:t>
            </a:r>
            <a:r>
              <a:rPr sz="31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CC"/>
                </a:solidFill>
                <a:latin typeface="Arial"/>
                <a:cs typeface="Arial"/>
              </a:rPr>
              <a:t>computer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4700">
              <a:latin typeface="Arial"/>
              <a:cs typeface="Arial"/>
            </a:endParaRPr>
          </a:p>
          <a:p>
            <a:pPr marL="12700" marR="2585720">
              <a:lnSpc>
                <a:spcPct val="99900"/>
              </a:lnSpc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i="1" spc="-5" dirty="0">
                <a:solidFill>
                  <a:srgbClr val="00CC99"/>
                </a:solidFill>
                <a:latin typeface="Arial"/>
                <a:cs typeface="Arial"/>
              </a:rPr>
              <a:t>Internet Explorer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lets you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CC99"/>
                </a:solidFill>
                <a:latin typeface="Arial"/>
                <a:cs typeface="Arial"/>
              </a:rPr>
              <a:t>explore things "outside" your </a:t>
            </a:r>
            <a:r>
              <a:rPr sz="3100" b="1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CC99"/>
                </a:solidFill>
                <a:latin typeface="Arial"/>
                <a:cs typeface="Arial"/>
              </a:rPr>
              <a:t>computer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--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namely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things on the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Internet.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160" y="74422"/>
            <a:ext cx="648144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Types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Operating</a:t>
            </a:r>
            <a:r>
              <a:rPr spc="-25" dirty="0"/>
              <a:t> </a:t>
            </a:r>
            <a:r>
              <a:rPr spc="-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560" y="1355090"/>
            <a:ext cx="7693659" cy="372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4.</a:t>
            </a:r>
            <a:r>
              <a:rPr sz="36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Single-user,</a:t>
            </a:r>
            <a:r>
              <a:rPr sz="36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6CC"/>
                </a:solidFill>
                <a:latin typeface="Arial"/>
                <a:cs typeface="Arial"/>
              </a:rPr>
              <a:t>Multi-tasking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 marL="347980" marR="573405">
              <a:lnSpc>
                <a:spcPct val="100000"/>
              </a:lnSpc>
            </a:pPr>
            <a:r>
              <a:rPr sz="2700" b="1" i="1" dirty="0">
                <a:solidFill>
                  <a:srgbClr val="4C4C4C"/>
                </a:solidFill>
                <a:latin typeface="Arial"/>
                <a:cs typeface="Arial"/>
              </a:rPr>
              <a:t>This is </a:t>
            </a:r>
            <a:r>
              <a:rPr sz="2700" b="1" i="1" spc="-5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700" b="1" i="1" dirty="0">
                <a:solidFill>
                  <a:srgbClr val="4C4C4C"/>
                </a:solidFill>
                <a:latin typeface="Arial"/>
                <a:cs typeface="Arial"/>
              </a:rPr>
              <a:t>type </a:t>
            </a:r>
            <a:r>
              <a:rPr sz="2700" b="1" i="1" spc="-5" dirty="0">
                <a:solidFill>
                  <a:srgbClr val="4C4C4C"/>
                </a:solidFill>
                <a:latin typeface="Arial"/>
                <a:cs typeface="Arial"/>
              </a:rPr>
              <a:t>of operating </a:t>
            </a:r>
            <a:r>
              <a:rPr sz="2700" b="1" i="1" dirty="0">
                <a:solidFill>
                  <a:srgbClr val="4C4C4C"/>
                </a:solidFill>
                <a:latin typeface="Arial"/>
                <a:cs typeface="Arial"/>
              </a:rPr>
              <a:t>system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most </a:t>
            </a:r>
            <a:r>
              <a:rPr sz="2700" b="1" i="1" spc="-7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desktops</a:t>
            </a:r>
            <a:r>
              <a:rPr sz="2700" b="1" i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and</a:t>
            </a:r>
            <a:r>
              <a:rPr sz="27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laptops </a:t>
            </a:r>
            <a:r>
              <a:rPr sz="2700" b="1" i="1" dirty="0">
                <a:solidFill>
                  <a:srgbClr val="0066CC"/>
                </a:solidFill>
                <a:latin typeface="Arial"/>
                <a:cs typeface="Arial"/>
              </a:rPr>
              <a:t>use</a:t>
            </a:r>
            <a:r>
              <a:rPr sz="2700" b="1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0066CC"/>
                </a:solidFill>
                <a:latin typeface="Arial"/>
                <a:cs typeface="Arial"/>
              </a:rPr>
              <a:t>today</a:t>
            </a:r>
            <a:r>
              <a:rPr sz="2700" b="1" i="1" spc="-5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347980" marR="5080">
              <a:lnSpc>
                <a:spcPct val="100000"/>
              </a:lnSpc>
              <a:spcBef>
                <a:spcPts val="1680"/>
              </a:spcBef>
            </a:pPr>
            <a:r>
              <a:rPr sz="2700" b="1" i="1" spc="-5" dirty="0">
                <a:solidFill>
                  <a:srgbClr val="4C4C4C"/>
                </a:solidFill>
                <a:latin typeface="Arial"/>
                <a:cs typeface="Arial"/>
              </a:rPr>
              <a:t>Microsoft’s Windows</a:t>
            </a:r>
            <a:r>
              <a:rPr sz="2700" b="1" i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2700" b="1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4C4C4C"/>
                </a:solidFill>
                <a:latin typeface="Arial"/>
                <a:cs typeface="Arial"/>
              </a:rPr>
              <a:t>Apple’s</a:t>
            </a:r>
            <a:r>
              <a:rPr sz="2700" b="1" i="1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4C4C4C"/>
                </a:solidFill>
                <a:latin typeface="Arial"/>
                <a:cs typeface="Arial"/>
              </a:rPr>
              <a:t>MacOS</a:t>
            </a:r>
            <a:r>
              <a:rPr sz="2700" b="1" i="1" spc="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2700" b="1" spc="-7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both </a:t>
            </a:r>
            <a:r>
              <a:rPr sz="2700" b="1" spc="-5" dirty="0">
                <a:solidFill>
                  <a:srgbClr val="4C4C4C"/>
                </a:solidFill>
                <a:latin typeface="Arial"/>
                <a:cs typeface="Arial"/>
              </a:rPr>
              <a:t>examples of operating systems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that will </a:t>
            </a:r>
            <a:r>
              <a:rPr sz="2700" b="1" spc="-7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let </a:t>
            </a:r>
            <a:r>
              <a:rPr sz="27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single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user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have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several programs </a:t>
            </a:r>
            <a:r>
              <a:rPr sz="2700" b="1" spc="5" dirty="0">
                <a:solidFill>
                  <a:srgbClr val="0066CC"/>
                </a:solidFill>
                <a:latin typeface="Arial"/>
                <a:cs typeface="Arial"/>
              </a:rPr>
              <a:t>in </a:t>
            </a:r>
            <a:r>
              <a:rPr sz="2700" b="1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operation</a:t>
            </a:r>
            <a:r>
              <a:rPr sz="270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at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the</a:t>
            </a:r>
            <a:r>
              <a:rPr sz="27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same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 time</a:t>
            </a:r>
            <a:r>
              <a:rPr sz="2700" b="1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5600" y="5354281"/>
            <a:ext cx="2661285" cy="1640205"/>
            <a:chOff x="1425600" y="5354281"/>
            <a:chExt cx="2661285" cy="16402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600" y="5354281"/>
              <a:ext cx="1324737" cy="16401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722" y="5959081"/>
              <a:ext cx="1403997" cy="98784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717030" y="5333771"/>
            <a:ext cx="2148205" cy="1617980"/>
            <a:chOff x="6717030" y="5333771"/>
            <a:chExt cx="2148205" cy="16179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7030" y="5785916"/>
              <a:ext cx="1246314" cy="11656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0030" y="5333771"/>
              <a:ext cx="1005116" cy="120995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950" y="74422"/>
            <a:ext cx="603313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OS’s</a:t>
            </a:r>
            <a:r>
              <a:rPr spc="-10" dirty="0"/>
              <a:t> </a:t>
            </a:r>
            <a:r>
              <a:rPr spc="-5" dirty="0"/>
              <a:t>Manage</a:t>
            </a:r>
            <a:r>
              <a:rPr spc="-25" dirty="0"/>
              <a:t> </a:t>
            </a:r>
            <a:r>
              <a:rPr spc="-5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919" y="1159382"/>
            <a:ext cx="5297170" cy="5575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774"/>
              <a:buFont typeface="Arial MT"/>
              <a:buChar char="•"/>
              <a:tabLst>
                <a:tab pos="151765" algn="l"/>
              </a:tabLst>
            </a:pP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systems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provide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software platform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on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top 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of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which other “application” </a:t>
            </a:r>
            <a:r>
              <a:rPr sz="3100" b="1" spc="-85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programs</a:t>
            </a:r>
            <a:r>
              <a:rPr sz="3100" b="1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4C4C4C"/>
                </a:solidFill>
                <a:latin typeface="Arial"/>
                <a:cs typeface="Arial"/>
              </a:rPr>
              <a:t>can</a:t>
            </a:r>
            <a:r>
              <a:rPr sz="31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C4C4C"/>
                </a:solidFill>
                <a:latin typeface="Arial"/>
                <a:cs typeface="Arial"/>
              </a:rPr>
              <a:t>run.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C4C4C"/>
              </a:buClr>
              <a:buFont typeface="Arial MT"/>
              <a:buChar char="•"/>
            </a:pPr>
            <a:endParaRPr sz="3100">
              <a:latin typeface="Arial"/>
              <a:cs typeface="Arial"/>
            </a:endParaRPr>
          </a:p>
          <a:p>
            <a:pPr marL="521970" marR="174625" lvl="1" algn="just">
              <a:lnSpc>
                <a:spcPct val="100000"/>
              </a:lnSpc>
              <a:buSzPct val="96296"/>
              <a:buFont typeface="Arial MT"/>
              <a:buChar char="•"/>
              <a:tabLst>
                <a:tab pos="643890" algn="l"/>
              </a:tabLst>
            </a:pP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The application programs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must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be written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to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run on </a:t>
            </a:r>
            <a:r>
              <a:rPr sz="2700" b="1" spc="5" dirty="0">
                <a:solidFill>
                  <a:srgbClr val="0066CC"/>
                </a:solidFill>
                <a:latin typeface="Arial"/>
                <a:cs typeface="Arial"/>
              </a:rPr>
              <a:t>a </a:t>
            </a:r>
            <a:r>
              <a:rPr sz="2700" b="1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particular</a:t>
            </a:r>
            <a:r>
              <a:rPr sz="27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operating</a:t>
            </a:r>
            <a:r>
              <a:rPr sz="2700" b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system.</a:t>
            </a:r>
            <a:endParaRPr sz="2700">
              <a:latin typeface="Arial"/>
              <a:cs typeface="Arial"/>
            </a:endParaRPr>
          </a:p>
          <a:p>
            <a:pPr marL="521970" marR="19685" lvl="1">
              <a:lnSpc>
                <a:spcPct val="100000"/>
              </a:lnSpc>
              <a:spcBef>
                <a:spcPts val="2560"/>
              </a:spcBef>
              <a:buSzPct val="96296"/>
              <a:buFont typeface="Arial MT"/>
              <a:buChar char="•"/>
              <a:tabLst>
                <a:tab pos="643890" algn="l"/>
              </a:tabLst>
            </a:pP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So, </a:t>
            </a:r>
            <a:r>
              <a:rPr sz="2700" b="1" spc="-10" dirty="0">
                <a:solidFill>
                  <a:srgbClr val="0066CC"/>
                </a:solidFill>
                <a:latin typeface="Arial"/>
                <a:cs typeface="Arial"/>
              </a:rPr>
              <a:t>your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choice of operating </a:t>
            </a:r>
            <a:r>
              <a:rPr sz="2700" b="1" spc="-7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system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determines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what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application software </a:t>
            </a:r>
            <a:r>
              <a:rPr sz="2700" b="1" spc="-10" dirty="0">
                <a:solidFill>
                  <a:srgbClr val="0066CC"/>
                </a:solidFill>
                <a:latin typeface="Arial"/>
                <a:cs typeface="Arial"/>
              </a:rPr>
              <a:t>you </a:t>
            </a:r>
            <a:r>
              <a:rPr sz="2700" b="1" dirty="0">
                <a:solidFill>
                  <a:srgbClr val="0066CC"/>
                </a:solidFill>
                <a:latin typeface="Arial"/>
                <a:cs typeface="Arial"/>
              </a:rPr>
              <a:t>can </a:t>
            </a:r>
            <a:r>
              <a:rPr sz="2700" b="1" spc="-7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66CC"/>
                </a:solidFill>
                <a:latin typeface="Arial"/>
                <a:cs typeface="Arial"/>
              </a:rPr>
              <a:t>run.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1158" y="2405303"/>
            <a:ext cx="3562350" cy="4279265"/>
            <a:chOff x="6221158" y="2405303"/>
            <a:chExt cx="3562350" cy="4279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9122" y="3574084"/>
              <a:ext cx="2783878" cy="21448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1158" y="4794478"/>
              <a:ext cx="3481197" cy="18896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9036" y="2405303"/>
              <a:ext cx="1838883" cy="186875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2315</Words>
  <Application>Microsoft Office PowerPoint</Application>
  <PresentationFormat>Custom</PresentationFormat>
  <Paragraphs>237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Concourse</vt:lpstr>
      <vt:lpstr>NEW SATARA COLLEGE OF BCA PANDHARPUR</vt:lpstr>
      <vt:lpstr>What is an Operating System?</vt:lpstr>
      <vt:lpstr>Operating System</vt:lpstr>
      <vt:lpstr>Operating System</vt:lpstr>
      <vt:lpstr>Is There More Than One Type of OS?</vt:lpstr>
      <vt:lpstr>Types of Operating Systems</vt:lpstr>
      <vt:lpstr>Types of Operating Systems</vt:lpstr>
      <vt:lpstr>Types of Operating Systems</vt:lpstr>
      <vt:lpstr>OS’s Manage Applications</vt:lpstr>
      <vt:lpstr>Operating System Functions</vt:lpstr>
      <vt:lpstr>OS - Memory Storage and Management</vt:lpstr>
      <vt:lpstr>OS - Memory Storage and Management</vt:lpstr>
      <vt:lpstr>Cache Memory</vt:lpstr>
      <vt:lpstr>RAM Memory</vt:lpstr>
      <vt:lpstr>RAM Memory</vt:lpstr>
      <vt:lpstr>Virtual Memory</vt:lpstr>
      <vt:lpstr>Virtual Memory – Swap File</vt:lpstr>
      <vt:lpstr>Okay – So Now What?</vt:lpstr>
      <vt:lpstr>OS - Wake up call</vt:lpstr>
      <vt:lpstr>OS - Wake up Call</vt:lpstr>
      <vt:lpstr>OS – Wake up Call</vt:lpstr>
      <vt:lpstr>OS - Booting the PC</vt:lpstr>
      <vt:lpstr>OS - Booting the PC</vt:lpstr>
      <vt:lpstr>OS - Booting the PC</vt:lpstr>
      <vt:lpstr>Slide 25</vt:lpstr>
      <vt:lpstr>Slide 26</vt:lpstr>
      <vt:lpstr>How Do I Tell The OS What I Want To Do?</vt:lpstr>
      <vt:lpstr>Enter Commands</vt:lpstr>
      <vt:lpstr>Windows and Mac are GUI’s</vt:lpstr>
      <vt:lpstr>GUI – Standards</vt:lpstr>
      <vt:lpstr>Windows - GUI Pointers</vt:lpstr>
      <vt:lpstr>GUI – Cursors / Pointers</vt:lpstr>
      <vt:lpstr>Windows - GUI Icons</vt:lpstr>
      <vt:lpstr>Object Icons &amp; Shortcut Icons</vt:lpstr>
      <vt:lpstr>Windows - GUI Windows &amp; Desktop</vt:lpstr>
      <vt:lpstr>Windows - GUI Menus</vt:lpstr>
      <vt:lpstr>GUI – Share Data</vt:lpstr>
      <vt:lpstr>Parts of the Desktop</vt:lpstr>
      <vt:lpstr>Windows - Taskbar</vt:lpstr>
      <vt:lpstr>Windows – System Tray</vt:lpstr>
      <vt:lpstr>Windows - Quick Launch Toolbar</vt:lpstr>
      <vt:lpstr>Start Button</vt:lpstr>
      <vt:lpstr>Parts of a Window</vt:lpstr>
      <vt:lpstr>Title Bar</vt:lpstr>
      <vt:lpstr>Minimize, Maximize and Resize Windows</vt:lpstr>
      <vt:lpstr>Minimize - Maximize</vt:lpstr>
      <vt:lpstr>Close Window</vt:lpstr>
      <vt:lpstr>Move a Window</vt:lpstr>
      <vt:lpstr>Menu Bar</vt:lpstr>
      <vt:lpstr>Types of Menu Items</vt:lpstr>
      <vt:lpstr>Types of Menu Items</vt:lpstr>
      <vt:lpstr>Scroll Bar</vt:lpstr>
      <vt:lpstr>Windows Frame &amp; Resizing</vt:lpstr>
      <vt:lpstr>Status Bar</vt:lpstr>
      <vt:lpstr>Dialog Boxes</vt:lpstr>
      <vt:lpstr>Windows – Start Menu</vt:lpstr>
      <vt:lpstr>Windows HELP</vt:lpstr>
      <vt:lpstr>Windows HELP</vt:lpstr>
      <vt:lpstr>Windows HELP</vt:lpstr>
      <vt:lpstr>Windows System Programs</vt:lpstr>
      <vt:lpstr>Windows - My Computer</vt:lpstr>
      <vt:lpstr>Slide 62</vt:lpstr>
      <vt:lpstr>Windows – Recycle Bin</vt:lpstr>
      <vt:lpstr>Windows – My Docs</vt:lpstr>
      <vt:lpstr>My Documents – Explorer Window</vt:lpstr>
      <vt:lpstr>Windows – Network Neighborhood</vt:lpstr>
      <vt:lpstr>Network Neighborhood</vt:lpstr>
      <vt:lpstr>Logoff</vt:lpstr>
      <vt:lpstr>Shutdown Windows</vt:lpstr>
      <vt:lpstr>Which Explorer?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Operating Systems</dc:title>
  <dc:creator>smaxwl</dc:creator>
  <cp:lastModifiedBy>PC 1</cp:lastModifiedBy>
  <cp:revision>5</cp:revision>
  <dcterms:created xsi:type="dcterms:W3CDTF">2023-07-13T09:39:16Z</dcterms:created>
  <dcterms:modified xsi:type="dcterms:W3CDTF">2023-07-31T09:38:47Z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2006-03-21T00:00:00Z</vt:filetime>
  </property>
  <property fmtid="{D5CDD505-2E9C-101B-9397-08002B2CF9AE}" pid="3" name="Creator">
    <vt:lpwstr>Impress</vt:lpwstr>
  </property>
  <property fmtid="{D5CDD505-2E9C-101B-9397-08002B2CF9AE}" pid="4" name="LastSaved">
    <vt:filetime>2023-07-13T00:00:00Z</vt:filetime>
  </property>
</Properties>
</file>