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112FB2F-908C-4902-BA67-BEEDEE8AB13B}" type="datetimeFigureOut">
              <a:rPr lang="en-US" smtClean="0"/>
              <a:pPr/>
              <a:t>7/31/2023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8F461CB-9C94-4AA9-ABDD-7EF1EAAA9E3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12FB2F-908C-4902-BA67-BEEDEE8AB13B}"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F461CB-9C94-4AA9-ABDD-7EF1EAAA9E3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12FB2F-908C-4902-BA67-BEEDEE8AB13B}"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F461CB-9C94-4AA9-ABDD-7EF1EAAA9E3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12FB2F-908C-4902-BA67-BEEDEE8AB13B}"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F461CB-9C94-4AA9-ABDD-7EF1EAAA9E3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112FB2F-908C-4902-BA67-BEEDEE8AB13B}"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F461CB-9C94-4AA9-ABDD-7EF1EAAA9E3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112FB2F-908C-4902-BA67-BEEDEE8AB13B}" type="datetimeFigureOut">
              <a:rPr lang="en-US" smtClean="0"/>
              <a:pPr/>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F461CB-9C94-4AA9-ABDD-7EF1EAAA9E3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112FB2F-908C-4902-BA67-BEEDEE8AB13B}" type="datetimeFigureOut">
              <a:rPr lang="en-US" smtClean="0"/>
              <a:pPr/>
              <a:t>7/31/2023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F461CB-9C94-4AA9-ABDD-7EF1EAAA9E3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112FB2F-908C-4902-BA67-BEEDEE8AB13B}" type="datetimeFigureOut">
              <a:rPr lang="en-US" smtClean="0"/>
              <a:pPr/>
              <a:t>7/31/2023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F461CB-9C94-4AA9-ABDD-7EF1EAAA9E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12FB2F-908C-4902-BA67-BEEDEE8AB13B}" type="datetimeFigureOut">
              <a:rPr lang="en-US" smtClean="0"/>
              <a:pPr/>
              <a:t>7/31/2023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F461CB-9C94-4AA9-ABDD-7EF1EAAA9E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112FB2F-908C-4902-BA67-BEEDEE8AB13B}" type="datetimeFigureOut">
              <a:rPr lang="en-US" smtClean="0"/>
              <a:pPr/>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F461CB-9C94-4AA9-ABDD-7EF1EAAA9E3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112FB2F-908C-4902-BA67-BEEDEE8AB13B}" type="datetimeFigureOut">
              <a:rPr lang="en-US" smtClean="0"/>
              <a:pPr/>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8F461CB-9C94-4AA9-ABDD-7EF1EAAA9E3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112FB2F-908C-4902-BA67-BEEDEE8AB13B}" type="datetimeFigureOut">
              <a:rPr lang="en-US" smtClean="0"/>
              <a:pPr/>
              <a:t>7/31/2023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8F461CB-9C94-4AA9-ABDD-7EF1EAAA9E3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371600"/>
            <a:ext cx="8686800" cy="1828800"/>
          </a:xfrm>
        </p:spPr>
        <p:txBody>
          <a:bodyPr>
            <a:normAutofit/>
          </a:bodyPr>
          <a:lstStyle/>
          <a:p>
            <a:r>
              <a:rPr lang="en-US" sz="3200" b="1" i="1" dirty="0" smtClean="0">
                <a:solidFill>
                  <a:srgbClr val="FFFF00"/>
                </a:solidFill>
                <a:effectLst>
                  <a:outerShdw blurRad="38100" dist="38100" dir="2700000" algn="tl">
                    <a:srgbClr val="000000">
                      <a:alpha val="43137"/>
                    </a:srgbClr>
                  </a:outerShdw>
                </a:effectLst>
              </a:rPr>
              <a:t>New </a:t>
            </a:r>
            <a:r>
              <a:rPr lang="en-US" sz="3200" b="1" i="1" dirty="0" err="1" smtClean="0">
                <a:solidFill>
                  <a:srgbClr val="FFFF00"/>
                </a:solidFill>
                <a:effectLst>
                  <a:outerShdw blurRad="38100" dist="38100" dir="2700000" algn="tl">
                    <a:srgbClr val="000000">
                      <a:alpha val="43137"/>
                    </a:srgbClr>
                  </a:outerShdw>
                </a:effectLst>
              </a:rPr>
              <a:t>Satara</a:t>
            </a:r>
            <a:r>
              <a:rPr lang="en-US" sz="3200" b="1" i="1" dirty="0" smtClean="0">
                <a:solidFill>
                  <a:srgbClr val="FFFF00"/>
                </a:solidFill>
                <a:effectLst>
                  <a:outerShdw blurRad="38100" dist="38100" dir="2700000" algn="tl">
                    <a:srgbClr val="000000">
                      <a:alpha val="43137"/>
                    </a:srgbClr>
                  </a:outerShdw>
                </a:effectLst>
              </a:rPr>
              <a:t> College Of BCA</a:t>
            </a:r>
            <a:br>
              <a:rPr lang="en-US" sz="3200" b="1" i="1" dirty="0" smtClean="0">
                <a:solidFill>
                  <a:srgbClr val="FFFF00"/>
                </a:solidFill>
                <a:effectLst>
                  <a:outerShdw blurRad="38100" dist="38100" dir="2700000" algn="tl">
                    <a:srgbClr val="000000">
                      <a:alpha val="43137"/>
                    </a:srgbClr>
                  </a:outerShdw>
                </a:effectLst>
              </a:rPr>
            </a:br>
            <a:r>
              <a:rPr lang="en-US" sz="3200" b="1" i="1" dirty="0" err="1" smtClean="0">
                <a:solidFill>
                  <a:srgbClr val="FFFF00"/>
                </a:solidFill>
                <a:effectLst>
                  <a:outerShdw blurRad="38100" dist="38100" dir="2700000" algn="tl">
                    <a:srgbClr val="000000">
                      <a:alpha val="43137"/>
                    </a:srgbClr>
                  </a:outerShdw>
                </a:effectLst>
              </a:rPr>
              <a:t>Pandharpur</a:t>
            </a:r>
            <a:endParaRPr lang="en-US" sz="3200" dirty="0"/>
          </a:p>
        </p:txBody>
      </p:sp>
      <p:sp>
        <p:nvSpPr>
          <p:cNvPr id="3" name="Subtitle 2"/>
          <p:cNvSpPr>
            <a:spLocks noGrp="1"/>
          </p:cNvSpPr>
          <p:nvPr>
            <p:ph type="subTitle" idx="1"/>
          </p:nvPr>
        </p:nvSpPr>
        <p:spPr/>
        <p:txBody>
          <a:bodyPr/>
          <a:lstStyle/>
          <a:p>
            <a:pPr marL="0" lvl="2"/>
            <a:r>
              <a:rPr lang="en-US" sz="2800" b="1" i="1" dirty="0" smtClean="0">
                <a:solidFill>
                  <a:schemeClr val="tx2"/>
                </a:solidFill>
              </a:rPr>
              <a:t>Digital Electronics. </a:t>
            </a:r>
          </a:p>
          <a:p>
            <a:endParaRPr lang="en-US" dirty="0"/>
          </a:p>
        </p:txBody>
      </p:sp>
      <p:sp>
        <p:nvSpPr>
          <p:cNvPr id="7" name="TextBox 3"/>
          <p:cNvSpPr txBox="1">
            <a:spLocks noChangeArrowheads="1"/>
          </p:cNvSpPr>
          <p:nvPr/>
        </p:nvSpPr>
        <p:spPr bwMode="auto">
          <a:xfrm>
            <a:off x="5410200" y="5791200"/>
            <a:ext cx="3505200" cy="707886"/>
          </a:xfrm>
          <a:prstGeom prst="rect">
            <a:avLst/>
          </a:prstGeom>
          <a:noFill/>
          <a:ln w="9525">
            <a:noFill/>
            <a:miter lim="800000"/>
            <a:headEnd/>
            <a:tailEnd/>
          </a:ln>
        </p:spPr>
        <p:txBody>
          <a:bodyPr wrap="square">
            <a:spAutoFit/>
          </a:bodyPr>
          <a:lstStyle/>
          <a:p>
            <a:pPr>
              <a:defRPr/>
            </a:pPr>
            <a:r>
              <a:rPr lang="en-US" dirty="0">
                <a:solidFill>
                  <a:srgbClr val="E84B02"/>
                </a:solidFill>
              </a:rPr>
              <a:t>      </a:t>
            </a:r>
            <a:r>
              <a:rPr lang="en-US" sz="2000" dirty="0">
                <a:solidFill>
                  <a:srgbClr val="FF0000"/>
                </a:solidFill>
              </a:rPr>
              <a:t>Created By</a:t>
            </a:r>
          </a:p>
          <a:p>
            <a:pPr>
              <a:defRPr/>
            </a:pPr>
            <a:r>
              <a:rPr lang="en-US" sz="2000" dirty="0">
                <a:solidFill>
                  <a:srgbClr val="FF0000"/>
                </a:solidFill>
              </a:rPr>
              <a:t>           Prof. </a:t>
            </a:r>
            <a:r>
              <a:rPr lang="en-US" sz="2000" dirty="0" smtClean="0">
                <a:solidFill>
                  <a:srgbClr val="FF0000"/>
                </a:solidFill>
              </a:rPr>
              <a:t>Metkari Tejashree</a:t>
            </a:r>
            <a:endParaRPr lang="en-US" sz="20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sz="3600" b="1" i="1" dirty="0" smtClean="0">
                <a:solidFill>
                  <a:srgbClr val="0070C0"/>
                </a:solidFill>
              </a:rPr>
              <a:t>Digital Electronics. </a:t>
            </a:r>
            <a:br>
              <a:rPr lang="en-US" sz="3600" b="1" i="1" dirty="0" smtClean="0">
                <a:solidFill>
                  <a:srgbClr val="0070C0"/>
                </a:solidFill>
              </a:rPr>
            </a:br>
            <a:endParaRPr lang="en-US" dirty="0"/>
          </a:p>
        </p:txBody>
      </p:sp>
      <p:sp>
        <p:nvSpPr>
          <p:cNvPr id="3" name="Content Placeholder 2"/>
          <p:cNvSpPr>
            <a:spLocks noGrp="1"/>
          </p:cNvSpPr>
          <p:nvPr>
            <p:ph idx="1"/>
          </p:nvPr>
        </p:nvSpPr>
        <p:spPr/>
        <p:txBody>
          <a:bodyPr/>
          <a:lstStyle/>
          <a:p>
            <a:pPr marL="0" lvl="0" indent="0" algn="just" fontAlgn="base">
              <a:spcBef>
                <a:spcPct val="0"/>
              </a:spcBef>
              <a:spcAft>
                <a:spcPct val="0"/>
              </a:spcAft>
              <a:buNone/>
            </a:pPr>
            <a:r>
              <a:rPr kumimoji="0" lang="en-US" sz="4000" b="1" i="0" u="none" strike="noStrike" cap="none" normalizeH="0" baseline="0" dirty="0" smtClean="0">
                <a:ln>
                  <a:noFill/>
                </a:ln>
                <a:effectLst/>
                <a:latin typeface="erdana"/>
                <a:cs typeface="Arial" pitchFamily="34" charset="0"/>
              </a:rPr>
              <a:t>Digital</a:t>
            </a:r>
            <a:r>
              <a:rPr kumimoji="0" lang="en-US" sz="4000" b="0" i="0" u="none" strike="noStrike" cap="none" normalizeH="0" baseline="0" dirty="0" smtClean="0">
                <a:ln>
                  <a:noFill/>
                </a:ln>
                <a:effectLst/>
                <a:latin typeface="erdana"/>
                <a:cs typeface="Arial" pitchFamily="34" charset="0"/>
              </a:rPr>
              <a:t> </a:t>
            </a:r>
            <a:r>
              <a:rPr kumimoji="0" lang="en-US" sz="4000" b="1" i="0" u="none" strike="noStrike" cap="none" normalizeH="0" baseline="0" dirty="0" smtClean="0">
                <a:ln>
                  <a:noFill/>
                </a:ln>
                <a:effectLst/>
                <a:latin typeface="erdana"/>
                <a:cs typeface="Arial" pitchFamily="34" charset="0"/>
              </a:rPr>
              <a:t>Electronics</a:t>
            </a:r>
            <a:r>
              <a:rPr kumimoji="0" lang="en-US" sz="4000" b="0" i="0" u="none" strike="noStrike" cap="none" normalizeH="0" baseline="0" dirty="0" smtClean="0">
                <a:ln>
                  <a:noFill/>
                </a:ln>
                <a:effectLst/>
                <a:latin typeface="erdana"/>
                <a:cs typeface="Arial" pitchFamily="34" charset="0"/>
              </a:rPr>
              <a:t> </a:t>
            </a:r>
            <a:r>
              <a:rPr kumimoji="0" lang="en-US" sz="4000" b="1" i="0" u="none" strike="noStrike" cap="none" normalizeH="0" baseline="0" dirty="0" smtClean="0">
                <a:ln>
                  <a:noFill/>
                </a:ln>
                <a:effectLst/>
                <a:latin typeface="erdana"/>
                <a:cs typeface="Arial" pitchFamily="34" charset="0"/>
              </a:rPr>
              <a:t>Tutorial.</a:t>
            </a:r>
          </a:p>
          <a:p>
            <a:pPr marL="0" lvl="0" indent="0" algn="just" eaLnBrk="0" fontAlgn="base" hangingPunct="0">
              <a:spcBef>
                <a:spcPct val="0"/>
              </a:spcBef>
              <a:spcAft>
                <a:spcPct val="0"/>
              </a:spcAft>
              <a:buNone/>
            </a:pPr>
            <a:r>
              <a:rPr kumimoji="0" lang="en-US" sz="1000" b="0" i="0" u="none" strike="noStrike" cap="none" normalizeH="0" baseline="0" dirty="0" smtClean="0">
                <a:ln>
                  <a:noFill/>
                </a:ln>
                <a:solidFill>
                  <a:schemeClr val="tx1"/>
                </a:solidFill>
                <a:effectLst/>
                <a:latin typeface="Arial" pitchFamily="34" charset="0"/>
                <a:cs typeface="Arial" pitchFamily="34" charset="0"/>
              </a:rPr>
              <a:t>  </a:t>
            </a:r>
            <a:endParaRPr kumimoji="0" lang="en-US" sz="40000"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None/>
            </a:pPr>
            <a:r>
              <a:rPr kumimoji="0" lang="en-US" b="0" i="0" u="none" strike="noStrike" cap="none" normalizeH="0" baseline="0" dirty="0" smtClean="0">
                <a:ln>
                  <a:noFill/>
                </a:ln>
                <a:solidFill>
                  <a:srgbClr val="333333"/>
                </a:solidFill>
                <a:effectLst/>
                <a:latin typeface="inter-regular"/>
                <a:cs typeface="Arial" pitchFamily="34" charset="0"/>
              </a:rPr>
              <a:t>Our Digital Electronics tutorial is designed for the aspirants who wish to know the core concepts of Digital Electronics. Our tutorial covers the basic and academic concepts that include various conversion types, decoders, multiplexers, logic gates, and many more.</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a:p>
            <a:endParaRPr lang="en-US" dirty="0"/>
          </a:p>
        </p:txBody>
      </p:sp>
      <p:pic>
        <p:nvPicPr>
          <p:cNvPr id="13" name="Picture 2" descr="Digital Electronics Tutorial"/>
          <p:cNvPicPr>
            <a:picLocks noChangeAspect="1" noChangeArrowheads="1"/>
          </p:cNvPicPr>
          <p:nvPr/>
        </p:nvPicPr>
        <p:blipFill>
          <a:blip r:embed="rId2"/>
          <a:srcRect/>
          <a:stretch>
            <a:fillRect/>
          </a:stretch>
        </p:blipFill>
        <p:spPr bwMode="auto">
          <a:xfrm>
            <a:off x="7010400" y="304800"/>
            <a:ext cx="1905000" cy="1905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70C0"/>
                </a:solidFill>
              </a:rPr>
              <a:t>Digital Electronics.</a:t>
            </a:r>
            <a:endParaRPr lang="en-US" dirty="0"/>
          </a:p>
        </p:txBody>
      </p:sp>
      <p:sp>
        <p:nvSpPr>
          <p:cNvPr id="3" name="Content Placeholder 2"/>
          <p:cNvSpPr>
            <a:spLocks noGrp="1"/>
          </p:cNvSpPr>
          <p:nvPr>
            <p:ph idx="1"/>
          </p:nvPr>
        </p:nvSpPr>
        <p:spPr/>
        <p:txBody>
          <a:bodyPr/>
          <a:lstStyle/>
          <a:p>
            <a:r>
              <a:rPr lang="en-US" sz="4000" b="1" dirty="0" smtClean="0"/>
              <a:t>Number System.:-</a:t>
            </a:r>
          </a:p>
          <a:p>
            <a:r>
              <a:rPr lang="en-US" dirty="0" smtClean="0"/>
              <a:t>In a digital system, the system can understand only the optional number system. In these systems, digits symbols are used to represent different values, depending on the index from which it settled in the number system.</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70C0"/>
                </a:solidFill>
              </a:rPr>
              <a:t>Digital Electronics.</a:t>
            </a:r>
            <a:endParaRPr lang="en-US" dirty="0"/>
          </a:p>
        </p:txBody>
      </p:sp>
      <p:sp>
        <p:nvSpPr>
          <p:cNvPr id="3" name="Content Placeholder 2"/>
          <p:cNvSpPr>
            <a:spLocks noGrp="1"/>
          </p:cNvSpPr>
          <p:nvPr>
            <p:ph idx="1"/>
          </p:nvPr>
        </p:nvSpPr>
        <p:spPr/>
        <p:txBody>
          <a:bodyPr/>
          <a:lstStyle/>
          <a:p>
            <a:r>
              <a:rPr lang="en-US" sz="4000" b="1" dirty="0" smtClean="0"/>
              <a:t>Binary Number System.:-</a:t>
            </a:r>
          </a:p>
          <a:p>
            <a:r>
              <a:rPr lang="en-US" dirty="0" smtClean="0"/>
              <a:t>Generally, a binary number system is used in the digital computers. In this number system, it carries only two digits, either 0 or 1. There are two types of electronic pulses present in a binary number system.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70C0"/>
                </a:solidFill>
              </a:rPr>
              <a:t>Digital Electronics.</a:t>
            </a:r>
            <a:endParaRPr lang="en-US" dirty="0"/>
          </a:p>
        </p:txBody>
      </p:sp>
      <p:sp>
        <p:nvSpPr>
          <p:cNvPr id="3" name="Content Placeholder 2"/>
          <p:cNvSpPr>
            <a:spLocks noGrp="1"/>
          </p:cNvSpPr>
          <p:nvPr>
            <p:ph idx="1"/>
          </p:nvPr>
        </p:nvSpPr>
        <p:spPr/>
        <p:txBody>
          <a:bodyPr/>
          <a:lstStyle/>
          <a:p>
            <a:r>
              <a:rPr lang="en-US" sz="4000" b="1" dirty="0" smtClean="0"/>
              <a:t>Number System.:-</a:t>
            </a:r>
          </a:p>
          <a:p>
            <a:r>
              <a:rPr lang="en-US" dirty="0" smtClean="0"/>
              <a:t>In a digital system, the system can understand only the optional number system. In these systems, digits symbols are used to represent different values, depending on the index from which it settled in the number system.</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70C0"/>
                </a:solidFill>
              </a:rPr>
              <a:t>Digital Electronics.</a:t>
            </a:r>
            <a:endParaRPr lang="en-US" dirty="0"/>
          </a:p>
        </p:txBody>
      </p:sp>
      <p:sp>
        <p:nvSpPr>
          <p:cNvPr id="3" name="Content Placeholder 2"/>
          <p:cNvSpPr>
            <a:spLocks noGrp="1"/>
          </p:cNvSpPr>
          <p:nvPr>
            <p:ph idx="1"/>
          </p:nvPr>
        </p:nvSpPr>
        <p:spPr/>
        <p:txBody>
          <a:bodyPr>
            <a:normAutofit/>
          </a:bodyPr>
          <a:lstStyle/>
          <a:p>
            <a:r>
              <a:rPr lang="en-US" sz="4000" b="1" dirty="0" smtClean="0"/>
              <a:t>Gray Code.:-</a:t>
            </a:r>
          </a:p>
          <a:p>
            <a:r>
              <a:rPr lang="en-US" dirty="0" smtClean="0"/>
              <a:t>The </a:t>
            </a:r>
            <a:r>
              <a:rPr lang="en-US" b="1" dirty="0" smtClean="0"/>
              <a:t>Gray Code </a:t>
            </a:r>
            <a:r>
              <a:rPr lang="en-US" dirty="0" smtClean="0"/>
              <a:t>is a sequence of binary number systems, which is also known as </a:t>
            </a:r>
            <a:r>
              <a:rPr lang="en-US" b="1" dirty="0" smtClean="0"/>
              <a:t>reflected binary code</a:t>
            </a:r>
            <a:r>
              <a:rPr lang="en-US" dirty="0" smtClean="0"/>
              <a:t>. The reason for calling this code as reflected binary code is the first N/2 values compared with those of the last N/2 values in reverse order. In this code, two consecutive values are differed by one bit of binary digits. Gray codes are used in the general sequence of hardware-generated binary numbers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70C0"/>
                </a:solidFill>
              </a:rPr>
              <a:t>Digital Electronics.</a:t>
            </a:r>
            <a:endParaRPr lang="en-US" dirty="0"/>
          </a:p>
        </p:txBody>
      </p:sp>
      <p:sp>
        <p:nvSpPr>
          <p:cNvPr id="3" name="Content Placeholder 2"/>
          <p:cNvSpPr>
            <a:spLocks noGrp="1"/>
          </p:cNvSpPr>
          <p:nvPr>
            <p:ph idx="1"/>
          </p:nvPr>
        </p:nvSpPr>
        <p:spPr/>
        <p:txBody>
          <a:bodyPr/>
          <a:lstStyle/>
          <a:p>
            <a:r>
              <a:rPr lang="en-US" sz="4000" b="1" dirty="0" smtClean="0"/>
              <a:t>Excess-3 Code.:-</a:t>
            </a:r>
          </a:p>
          <a:p>
            <a:r>
              <a:rPr lang="en-US" dirty="0" smtClean="0"/>
              <a:t>The excess-3 code is also treated as </a:t>
            </a:r>
            <a:r>
              <a:rPr lang="en-US" b="1" dirty="0" smtClean="0"/>
              <a:t>XS-3 code</a:t>
            </a:r>
            <a:r>
              <a:rPr lang="en-US" dirty="0" smtClean="0"/>
              <a:t>. The excess-3 code is a non-weighted and self-complementary BCD code used to represent the decimal numbers. This code has a biased representation.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TotalTime>
  <Words>233</Words>
  <Application>Microsoft Office PowerPoint</Application>
  <PresentationFormat>On-screen Show (4:3)</PresentationFormat>
  <Paragraphs>23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New Satara College Of BCA Pandharpur</vt:lpstr>
      <vt:lpstr>Digital Electronics.  </vt:lpstr>
      <vt:lpstr>Digital Electronics.</vt:lpstr>
      <vt:lpstr>Digital Electronics.</vt:lpstr>
      <vt:lpstr>Digital Electronics.</vt:lpstr>
      <vt:lpstr>Digital Electronics.</vt:lpstr>
      <vt:lpstr>Digital Electronics.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Satara College Of BCA Pandharpur.</dc:title>
  <dc:creator>BCA</dc:creator>
  <cp:lastModifiedBy>PC 1</cp:lastModifiedBy>
  <cp:revision>5</cp:revision>
  <dcterms:created xsi:type="dcterms:W3CDTF">2022-08-29T06:48:20Z</dcterms:created>
  <dcterms:modified xsi:type="dcterms:W3CDTF">2023-07-31T08:46:20Z</dcterms:modified>
</cp:coreProperties>
</file>