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DAF702AD-4DBA-4F88-A09F-34C08FDD2FF7}" type="datetimeFigureOut">
              <a:rPr lang="en-US" smtClean="0"/>
              <a:pPr/>
              <a:t>7/28/2023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D311146E-B4DE-4E32-9799-20565E354061}"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AF702AD-4DBA-4F88-A09F-34C08FDD2FF7}" type="datetimeFigureOut">
              <a:rPr lang="en-US" smtClean="0"/>
              <a:pPr/>
              <a:t>7/28/2023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11146E-B4DE-4E32-9799-20565E35406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AF702AD-4DBA-4F88-A09F-34C08FDD2FF7}" type="datetimeFigureOut">
              <a:rPr lang="en-US" smtClean="0"/>
              <a:pPr/>
              <a:t>7/28/2023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11146E-B4DE-4E32-9799-20565E35406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AF702AD-4DBA-4F88-A09F-34C08FDD2FF7}" type="datetimeFigureOut">
              <a:rPr lang="en-US" smtClean="0"/>
              <a:pPr/>
              <a:t>7/28/2023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11146E-B4DE-4E32-9799-20565E35406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AF702AD-4DBA-4F88-A09F-34C08FDD2FF7}" type="datetimeFigureOut">
              <a:rPr lang="en-US" smtClean="0"/>
              <a:pPr/>
              <a:t>7/28/2023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D311146E-B4DE-4E32-9799-20565E35406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AF702AD-4DBA-4F88-A09F-34C08FDD2FF7}" type="datetimeFigureOut">
              <a:rPr lang="en-US" smtClean="0"/>
              <a:pPr/>
              <a:t>7/28/2023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11146E-B4DE-4E32-9799-20565E35406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AF702AD-4DBA-4F88-A09F-34C08FDD2FF7}" type="datetimeFigureOut">
              <a:rPr lang="en-US" smtClean="0"/>
              <a:pPr/>
              <a:t>7/28/2023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11146E-B4DE-4E32-9799-20565E35406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AF702AD-4DBA-4F88-A09F-34C08FDD2FF7}" type="datetimeFigureOut">
              <a:rPr lang="en-US" smtClean="0"/>
              <a:pPr/>
              <a:t>7/28/2023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11146E-B4DE-4E32-9799-20565E35406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F702AD-4DBA-4F88-A09F-34C08FDD2FF7}" type="datetimeFigureOut">
              <a:rPr lang="en-US" smtClean="0"/>
              <a:pPr/>
              <a:t>7/28/2023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11146E-B4DE-4E32-9799-20565E35406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AF702AD-4DBA-4F88-A09F-34C08FDD2FF7}" type="datetimeFigureOut">
              <a:rPr lang="en-US" smtClean="0"/>
              <a:pPr/>
              <a:t>7/28/2023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11146E-B4DE-4E32-9799-20565E35406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AF702AD-4DBA-4F88-A09F-34C08FDD2FF7}" type="datetimeFigureOut">
              <a:rPr lang="en-US" smtClean="0"/>
              <a:pPr/>
              <a:t>7/28/2023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11146E-B4DE-4E32-9799-20565E35406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DAF702AD-4DBA-4F88-A09F-34C08FDD2FF7}" type="datetimeFigureOut">
              <a:rPr lang="en-US" smtClean="0"/>
              <a:pPr/>
              <a:t>7/28/2023</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D311146E-B4DE-4E32-9799-20565E354061}"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304800"/>
            <a:ext cx="8534400" cy="1066799"/>
          </a:xfrm>
        </p:spPr>
        <p:style>
          <a:lnRef idx="2">
            <a:schemeClr val="accent4"/>
          </a:lnRef>
          <a:fillRef idx="1">
            <a:schemeClr val="lt1"/>
          </a:fillRef>
          <a:effectRef idx="0">
            <a:schemeClr val="accent4"/>
          </a:effectRef>
          <a:fontRef idx="minor">
            <a:schemeClr val="dk1"/>
          </a:fontRef>
        </p:style>
        <p:txBody>
          <a:bodyPr>
            <a:normAutofit fontScale="90000"/>
          </a:bodyPr>
          <a:lstStyle/>
          <a:p>
            <a:r>
              <a:rPr lang="en-US" sz="4000" dirty="0" smtClean="0">
                <a:solidFill>
                  <a:srgbClr val="C00000"/>
                </a:solidFill>
              </a:rPr>
              <a:t>New </a:t>
            </a:r>
            <a:r>
              <a:rPr lang="en-US" sz="4000" dirty="0" err="1" smtClean="0">
                <a:solidFill>
                  <a:srgbClr val="C00000"/>
                </a:solidFill>
              </a:rPr>
              <a:t>satara</a:t>
            </a:r>
            <a:r>
              <a:rPr lang="en-US" sz="4000" dirty="0" smtClean="0">
                <a:solidFill>
                  <a:srgbClr val="C00000"/>
                </a:solidFill>
              </a:rPr>
              <a:t> College Of </a:t>
            </a:r>
            <a:r>
              <a:rPr lang="en-US" sz="4000" dirty="0" err="1" smtClean="0">
                <a:solidFill>
                  <a:srgbClr val="C00000"/>
                </a:solidFill>
              </a:rPr>
              <a:t>BCA,Pandharpur</a:t>
            </a:r>
            <a:endParaRPr lang="en-US" sz="4000" dirty="0">
              <a:solidFill>
                <a:srgbClr val="C00000"/>
              </a:solidFill>
            </a:endParaRPr>
          </a:p>
        </p:txBody>
      </p:sp>
      <p:sp>
        <p:nvSpPr>
          <p:cNvPr id="3" name="Subtitle 2"/>
          <p:cNvSpPr>
            <a:spLocks noGrp="1"/>
          </p:cNvSpPr>
          <p:nvPr>
            <p:ph type="subTitle" idx="1"/>
          </p:nvPr>
        </p:nvSpPr>
        <p:spPr>
          <a:xfrm>
            <a:off x="990600" y="2438400"/>
            <a:ext cx="6781800" cy="1219200"/>
          </a:xfrm>
        </p:spPr>
        <p:txBody>
          <a:bodyPr>
            <a:normAutofit/>
          </a:bodyPr>
          <a:lstStyle/>
          <a:p>
            <a:r>
              <a:rPr lang="en-US" sz="3600" b="1" dirty="0" smtClean="0"/>
              <a:t>    </a:t>
            </a:r>
            <a:r>
              <a:rPr lang="en-US" sz="3600" b="1" dirty="0" smtClean="0">
                <a:solidFill>
                  <a:srgbClr val="92D050"/>
                </a:solidFill>
              </a:rPr>
              <a:t>Data </a:t>
            </a:r>
            <a:r>
              <a:rPr lang="en-US" sz="3600" b="1" dirty="0" smtClean="0">
                <a:solidFill>
                  <a:srgbClr val="92D050"/>
                </a:solidFill>
              </a:rPr>
              <a:t>Warehousing </a:t>
            </a:r>
            <a:r>
              <a:rPr lang="en-US" sz="3600" b="1" dirty="0" smtClean="0">
                <a:solidFill>
                  <a:srgbClr val="92D050"/>
                </a:solidFill>
              </a:rPr>
              <a:t>&amp;Data Mining</a:t>
            </a:r>
            <a:endParaRPr lang="en-US" sz="3600" b="1" dirty="0">
              <a:solidFill>
                <a:srgbClr val="92D050"/>
              </a:solidFill>
            </a:endParaRPr>
          </a:p>
        </p:txBody>
      </p:sp>
      <p:sp>
        <p:nvSpPr>
          <p:cNvPr id="4" name="TextBox 3"/>
          <p:cNvSpPr txBox="1"/>
          <p:nvPr/>
        </p:nvSpPr>
        <p:spPr>
          <a:xfrm>
            <a:off x="4114800" y="5715000"/>
            <a:ext cx="5029200" cy="954107"/>
          </a:xfrm>
          <a:prstGeom prst="rect">
            <a:avLst/>
          </a:prstGeom>
          <a:noFill/>
        </p:spPr>
        <p:txBody>
          <a:bodyPr wrap="square" rtlCol="0">
            <a:spAutoFit/>
          </a:bodyPr>
          <a:lstStyle/>
          <a:p>
            <a:r>
              <a:rPr lang="en-US" sz="2800" dirty="0" smtClean="0"/>
              <a:t> </a:t>
            </a:r>
            <a:r>
              <a:rPr lang="en-US" sz="2800" dirty="0" smtClean="0">
                <a:solidFill>
                  <a:srgbClr val="FFC000"/>
                </a:solidFill>
              </a:rPr>
              <a:t>Created By</a:t>
            </a:r>
          </a:p>
          <a:p>
            <a:r>
              <a:rPr lang="en-US" sz="2800" dirty="0">
                <a:solidFill>
                  <a:srgbClr val="FFC000"/>
                </a:solidFill>
              </a:rPr>
              <a:t> </a:t>
            </a:r>
            <a:r>
              <a:rPr lang="en-US" sz="2800" dirty="0" smtClean="0">
                <a:solidFill>
                  <a:srgbClr val="FFC000"/>
                </a:solidFill>
              </a:rPr>
              <a:t>               </a:t>
            </a:r>
            <a:r>
              <a:rPr lang="en-US" sz="2800" dirty="0" err="1" smtClean="0">
                <a:solidFill>
                  <a:srgbClr val="FFC000"/>
                </a:solidFill>
              </a:rPr>
              <a:t>Prof.Godase</a:t>
            </a:r>
            <a:r>
              <a:rPr lang="en-US" sz="2800" dirty="0" smtClean="0">
                <a:solidFill>
                  <a:srgbClr val="FFC000"/>
                </a:solidFill>
              </a:rPr>
              <a:t> </a:t>
            </a:r>
            <a:r>
              <a:rPr lang="en-US" sz="2800" dirty="0" smtClean="0">
                <a:solidFill>
                  <a:srgbClr val="FFC000"/>
                </a:solidFill>
              </a:rPr>
              <a:t>U.R</a:t>
            </a:r>
            <a:endParaRPr lang="en-US" sz="2800" dirty="0">
              <a:solidFill>
                <a:srgbClr val="FFC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
          <p:cNvSpPr>
            <a:spLocks noChangeArrowheads="1"/>
          </p:cNvSpPr>
          <p:nvPr/>
        </p:nvSpPr>
        <p:spPr bwMode="auto">
          <a:xfrm>
            <a:off x="0" y="0"/>
            <a:ext cx="9144000" cy="2954655"/>
          </a:xfrm>
          <a:prstGeom prst="rect">
            <a:avLst/>
          </a:prstGeom>
          <a:noFill/>
          <a:ln w="9525">
            <a:noFill/>
            <a:miter lim="800000"/>
            <a:headEnd/>
            <a:tailEnd/>
          </a:ln>
          <a:effectLst/>
        </p:spPr>
        <p:txBody>
          <a:bodyPr vert="horz" wrap="square" lIns="0" tIns="45720" rIns="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en-US" sz="24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Metadata:-</a:t>
            </a:r>
            <a:endPar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Metadata is simply defined as data about data. The data that is used to represent other data is known as metadata. For example, the index of a book serves as a metadata for the contents in the book. In other words, we can say that metadata is the summarized data that leads us to detailed data. In terms of data warehouse, we can define metadata as follows.</a:t>
            </a:r>
            <a:endPar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Metadata is the road-map to a data warehouse.</a:t>
            </a:r>
            <a:endPar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Metadata in a data warehouse defines the warehouse objects.</a:t>
            </a:r>
            <a:endPar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Metadata acts as a directory. This directory helps the decision support system to locate the contents of a data warehouse.</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88392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Introduction    :-  </a:t>
            </a:r>
            <a:endPar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 data warehouse is constructed by integrating data from multiple heterogeneous sources. It supports analytical reporting, structured and/or ad hoc queries and decision making. This tutorial adopts a step-by-step approach to explain all the necessary concepts of data warehousing.</a:t>
            </a:r>
            <a:endPar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The term "Data Warehouse" was first coined by Bill </a:t>
            </a:r>
            <a:r>
              <a:rPr kumimoji="0" lang="en-US"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Inmon</a:t>
            </a: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in 1990. According to </a:t>
            </a:r>
            <a:r>
              <a:rPr kumimoji="0" lang="en-US"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Inmon</a:t>
            </a: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 data warehouse is a subject oriented, integrated, time-variant, and non-volatile collection of data. This data helps analysts to take informed decisions in an organization.</a:t>
            </a:r>
            <a:endPar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An operational database undergoes frequent changes on a daily basis on account of the transactions that take place. Suppose a business executive wants to analyze previous feedback on any data such as a product, a supplier, or any consumer data, then the executive will have no data available to analyze because the previous data has been updated due to transactions.</a:t>
            </a:r>
            <a:endPar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 data warehouses provides us generalized and consolidated data in multidimensional view. Along with generalized and consolidated view of data, a data warehouses also provides us Online Analytical Processing (OLAP) tools. These tools help us in interactive and effective analysis of data in a multidimensional space. This analysis results in data generalization and data mining.</a:t>
            </a:r>
            <a:endPar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Data mining functions such as association, clustering, classification, prediction can be integrated with OLAP operations to enhance the interactive mining of knowledge at multiple level of abstraction. That's why data warehouse has now become an important platform for data analysis and online analytical processing.</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800" y="1676399"/>
          <a:ext cx="7078980" cy="3401694"/>
        </p:xfrm>
        <a:graphic>
          <a:graphicData uri="http://schemas.openxmlformats.org/drawingml/2006/table">
            <a:tbl>
              <a:tblPr/>
              <a:tblGrid>
                <a:gridCol w="2349043"/>
                <a:gridCol w="2329136"/>
                <a:gridCol w="2400801"/>
              </a:tblGrid>
              <a:tr h="253064">
                <a:tc>
                  <a:txBody>
                    <a:bodyPr/>
                    <a:lstStyle/>
                    <a:p>
                      <a:pPr marL="0" marR="0">
                        <a:lnSpc>
                          <a:spcPct val="115000"/>
                        </a:lnSpc>
                        <a:spcBef>
                          <a:spcPts val="0"/>
                        </a:spcBef>
                        <a:spcAft>
                          <a:spcPts val="0"/>
                        </a:spcAft>
                      </a:pPr>
                      <a:r>
                        <a:rPr lang="en-US" sz="1400" b="1" dirty="0">
                          <a:latin typeface="Calibri"/>
                          <a:ea typeface="Calibri"/>
                          <a:cs typeface="Times New Roman"/>
                        </a:rPr>
                        <a:t>    Key</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b="1">
                          <a:latin typeface="Calibri"/>
                          <a:ea typeface="Calibri"/>
                          <a:cs typeface="Times New Roman"/>
                        </a:rPr>
                        <a:t> Operational database</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b="1">
                          <a:latin typeface="Calibri"/>
                          <a:ea typeface="Calibri"/>
                          <a:cs typeface="Times New Roman"/>
                        </a:rPr>
                        <a:t> Data warehouse</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65320">
                <a:tc>
                  <a:txBody>
                    <a:bodyPr/>
                    <a:lstStyle/>
                    <a:p>
                      <a:pPr marL="0" marR="0">
                        <a:lnSpc>
                          <a:spcPct val="115000"/>
                        </a:lnSpc>
                        <a:spcBef>
                          <a:spcPts val="0"/>
                        </a:spcBef>
                        <a:spcAft>
                          <a:spcPts val="0"/>
                        </a:spcAft>
                      </a:pPr>
                      <a:r>
                        <a:rPr lang="en-US" sz="1400" b="1" dirty="0">
                          <a:latin typeface="Calibri"/>
                          <a:ea typeface="Calibri"/>
                          <a:cs typeface="Times New Roman"/>
                        </a:rPr>
                        <a:t> </a:t>
                      </a:r>
                      <a:r>
                        <a:rPr lang="en-US" sz="1400" dirty="0">
                          <a:latin typeface="Arial"/>
                          <a:ea typeface="Calibri"/>
                          <a:cs typeface="Times New Roman"/>
                        </a:rPr>
                        <a:t>Basic</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latin typeface="Arial"/>
                          <a:ea typeface="Calibri"/>
                          <a:cs typeface="Times New Roman"/>
                        </a:rPr>
                        <a:t>Operational Database are those databases where data changes frequently</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latin typeface="Arial"/>
                          <a:ea typeface="Calibri"/>
                          <a:cs typeface="Times New Roman"/>
                        </a:rPr>
                        <a:t>A data warehouse is a repository for structured, filtered data that has already been processed for a specific purpose</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6128">
                <a:tc>
                  <a:txBody>
                    <a:bodyPr/>
                    <a:lstStyle/>
                    <a:p>
                      <a:pPr marL="0" marR="0">
                        <a:lnSpc>
                          <a:spcPct val="115000"/>
                        </a:lnSpc>
                        <a:spcBef>
                          <a:spcPts val="0"/>
                        </a:spcBef>
                        <a:spcAft>
                          <a:spcPts val="0"/>
                        </a:spcAft>
                      </a:pPr>
                      <a:r>
                        <a:rPr lang="en-US" sz="1400">
                          <a:latin typeface="Arial"/>
                          <a:ea typeface="Calibri"/>
                          <a:cs typeface="Times New Roman"/>
                        </a:rPr>
                        <a:t>Data Structure</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latin typeface="Arial"/>
                          <a:ea typeface="Calibri"/>
                          <a:cs typeface="Times New Roman"/>
                        </a:rPr>
                        <a:t>It has normalized schema</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latin typeface="Arial"/>
                          <a:ea typeface="Calibri"/>
                          <a:cs typeface="Times New Roman"/>
                        </a:rPr>
                        <a:t>Data warehouse has denormalized schema</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6128">
                <a:tc>
                  <a:txBody>
                    <a:bodyPr/>
                    <a:lstStyle/>
                    <a:p>
                      <a:pPr marL="0" marR="0">
                        <a:lnSpc>
                          <a:spcPct val="115000"/>
                        </a:lnSpc>
                        <a:spcBef>
                          <a:spcPts val="0"/>
                        </a:spcBef>
                        <a:spcAft>
                          <a:spcPts val="1500"/>
                        </a:spcAft>
                      </a:pPr>
                      <a:r>
                        <a:rPr lang="en-US" sz="1400">
                          <a:latin typeface="Arial"/>
                          <a:ea typeface="Calibri"/>
                          <a:cs typeface="Times New Roman"/>
                        </a:rPr>
                        <a:t>Performance</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latin typeface="Arial"/>
                          <a:ea typeface="Calibri"/>
                          <a:cs typeface="Times New Roman"/>
                        </a:rPr>
                        <a:t>It is slow for analytics queries</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latin typeface="Arial"/>
                          <a:ea typeface="Calibri"/>
                          <a:cs typeface="Times New Roman"/>
                        </a:rPr>
                        <a:t>It is fast for analysis queries</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2886">
                <a:tc>
                  <a:txBody>
                    <a:bodyPr/>
                    <a:lstStyle/>
                    <a:p>
                      <a:pPr marL="0" marR="0">
                        <a:lnSpc>
                          <a:spcPct val="115000"/>
                        </a:lnSpc>
                        <a:spcBef>
                          <a:spcPts val="0"/>
                        </a:spcBef>
                        <a:spcAft>
                          <a:spcPts val="0"/>
                        </a:spcAft>
                      </a:pPr>
                      <a:r>
                        <a:rPr lang="en-US" sz="1400">
                          <a:latin typeface="Arial"/>
                          <a:ea typeface="Calibri"/>
                          <a:cs typeface="Times New Roman"/>
                        </a:rPr>
                        <a:t>Type of Data</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latin typeface="Arial"/>
                          <a:ea typeface="Calibri"/>
                          <a:cs typeface="Times New Roman"/>
                        </a:rPr>
                        <a:t>It focuses on current transactional data</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p>
                      <a:pPr marL="0" marR="0">
                        <a:lnSpc>
                          <a:spcPct val="115000"/>
                        </a:lnSpc>
                        <a:spcBef>
                          <a:spcPts val="0"/>
                        </a:spcBef>
                        <a:spcAft>
                          <a:spcPts val="0"/>
                        </a:spcAft>
                      </a:pPr>
                      <a:r>
                        <a:rPr lang="en-US" sz="1400">
                          <a:latin typeface="Arial"/>
                          <a:ea typeface="Calibri"/>
                          <a:cs typeface="Times New Roman"/>
                        </a:rPr>
                        <a:t>It focuses on historical data</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8168">
                <a:tc>
                  <a:txBody>
                    <a:bodyPr/>
                    <a:lstStyle/>
                    <a:p>
                      <a:pPr marL="0" marR="0">
                        <a:lnSpc>
                          <a:spcPct val="115000"/>
                        </a:lnSpc>
                        <a:spcBef>
                          <a:spcPts val="0"/>
                        </a:spcBef>
                        <a:spcAft>
                          <a:spcPts val="0"/>
                        </a:spcAft>
                      </a:pPr>
                      <a:r>
                        <a:rPr lang="en-US" sz="1400">
                          <a:latin typeface="Arial"/>
                          <a:ea typeface="Calibri"/>
                          <a:cs typeface="Times New Roman"/>
                        </a:rPr>
                        <a:t>Uses Case</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latin typeface="Arial"/>
                          <a:ea typeface="Calibri"/>
                          <a:cs typeface="Times New Roman"/>
                        </a:rPr>
                        <a:t>It is used for OLTP</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latin typeface="Arial"/>
                          <a:ea typeface="Calibri"/>
                          <a:cs typeface="Times New Roman"/>
                        </a:rPr>
                        <a:t>It is used for OLAP</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41313" name="Rectangle 1"/>
          <p:cNvSpPr>
            <a:spLocks noChangeArrowheads="1"/>
          </p:cNvSpPr>
          <p:nvPr/>
        </p:nvSpPr>
        <p:spPr bwMode="auto">
          <a:xfrm>
            <a:off x="0" y="304800"/>
            <a:ext cx="9144000" cy="11079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Difference between operational database systems and data warehouse:-</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haracteristics and Functions of Data warehouse - GeeksforGeeks"/>
          <p:cNvPicPr/>
          <p:nvPr/>
        </p:nvPicPr>
        <p:blipFill>
          <a:blip r:embed="rId2"/>
          <a:srcRect/>
          <a:stretch>
            <a:fillRect/>
          </a:stretch>
        </p:blipFill>
        <p:spPr bwMode="auto">
          <a:xfrm>
            <a:off x="533400" y="1676400"/>
            <a:ext cx="7010400" cy="4419600"/>
          </a:xfrm>
          <a:prstGeom prst="rect">
            <a:avLst/>
          </a:prstGeom>
          <a:noFill/>
          <a:ln w="9525">
            <a:noFill/>
            <a:miter lim="800000"/>
            <a:headEnd/>
            <a:tailEnd/>
          </a:ln>
        </p:spPr>
      </p:pic>
      <p:sp>
        <p:nvSpPr>
          <p:cNvPr id="14028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Data warehouse Characteristics:-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1"/>
          <p:cNvSpPr>
            <a:spLocks noChangeArrowheads="1"/>
          </p:cNvSpPr>
          <p:nvPr/>
        </p:nvSpPr>
        <p:spPr bwMode="auto">
          <a:xfrm>
            <a:off x="0" y="0"/>
            <a:ext cx="891540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tab pos="457200" algn="l"/>
              </a:tabLst>
            </a:pPr>
            <a:r>
              <a:rPr kumimoji="0" lang="en-U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0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Subject Oriented </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p>
          <a:p>
            <a:pPr marL="0" marR="0" lvl="0" indent="0" algn="just" defTabSz="914400" rtl="0" eaLnBrk="1" fontAlgn="base" latinLnBrk="0" hangingPunct="1">
              <a:lnSpc>
                <a:spcPct val="100000"/>
              </a:lnSpc>
              <a:spcBef>
                <a:spcPct val="0"/>
              </a:spcBef>
              <a:spcAft>
                <a:spcPct val="0"/>
              </a:spcAft>
              <a:buClrTx/>
              <a:buSzTx/>
              <a:tabLst>
                <a:tab pos="457200" algn="l"/>
              </a:tabLst>
            </a:pPr>
            <a:r>
              <a:rPr lang="en-US" sz="1400" dirty="0" smtClean="0">
                <a:solidFill>
                  <a:srgbClr val="000000"/>
                </a:solidFill>
                <a:latin typeface="Arial" pitchFamily="34" charset="0"/>
                <a:ea typeface="Times New Roman" pitchFamily="18" charset="0"/>
                <a:cs typeface="Arial" pitchFamily="34" charset="0"/>
              </a:rPr>
              <a:t>     </a:t>
            </a:r>
          </a:p>
          <a:p>
            <a:pPr marL="0" marR="0" lvl="0" indent="0" algn="just" defTabSz="914400" rtl="0" eaLnBrk="1" fontAlgn="base" latinLnBrk="0" hangingPunct="1">
              <a:lnSpc>
                <a:spcPct val="100000"/>
              </a:lnSpc>
              <a:spcBef>
                <a:spcPct val="0"/>
              </a:spcBef>
              <a:spcAft>
                <a:spcPct val="0"/>
              </a:spcAft>
              <a:buClrTx/>
              <a:buSzTx/>
              <a:buFontTx/>
              <a:buChar char="•"/>
              <a:tabLst>
                <a:tab pos="457200" algn="l"/>
              </a:tabLst>
            </a:pPr>
            <a:r>
              <a:rPr kumimoji="0" lang="en-US" sz="1400" b="0" i="0" u="none" strike="noStrike" cap="none" normalizeH="0" baseline="0" dirty="0">
                <a:ln>
                  <a:noFill/>
                </a:ln>
                <a:solidFill>
                  <a:srgbClr val="000000"/>
                </a:solidFill>
                <a:effectLst/>
                <a:latin typeface="Arial" pitchFamily="34" charset="0"/>
                <a:ea typeface="Times New Roman" pitchFamily="18" charset="0"/>
                <a:cs typeface="Arial" pitchFamily="34" charset="0"/>
              </a:rPr>
              <a:t> </a:t>
            </a: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 data warehouse is subject oriented because it provides information around a subject rather than the organization's ongoing operations. These subjects can be product, customers, suppliers, sales, revenue, etc. A data warehouse does not focus on the ongoing operations, rather it focuses on </a:t>
            </a:r>
            <a:r>
              <a:rPr kumimoji="0" lang="en-US"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modelling</a:t>
            </a: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and analysis of data for decision making.</a:t>
            </a:r>
          </a:p>
          <a:p>
            <a:pPr marL="0" marR="0" lvl="0" indent="0" algn="just" defTabSz="914400" rtl="0" eaLnBrk="1" fontAlgn="base" latinLnBrk="0" hangingPunct="1">
              <a:lnSpc>
                <a:spcPct val="100000"/>
              </a:lnSpc>
              <a:spcBef>
                <a:spcPct val="0"/>
              </a:spcBef>
              <a:spcAft>
                <a:spcPct val="0"/>
              </a:spcAft>
              <a:buClrTx/>
              <a:buSzTx/>
              <a:buFontTx/>
              <a:buChar char="•"/>
              <a:tabLst>
                <a:tab pos="457200" algn="l"/>
              </a:tabLst>
            </a:pPr>
            <a:endPar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Integrated</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p>
          <a:p>
            <a:pPr marL="0" marR="0" lvl="0" indent="0" algn="just" defTabSz="914400" rtl="0" eaLnBrk="0" fontAlgn="base" latinLnBrk="0" hangingPunct="0">
              <a:lnSpc>
                <a:spcPct val="100000"/>
              </a:lnSpc>
              <a:spcBef>
                <a:spcPct val="0"/>
              </a:spcBef>
              <a:spcAft>
                <a:spcPct val="0"/>
              </a:spcAft>
              <a:buClrTx/>
              <a:buSzTx/>
              <a:tabLst>
                <a:tab pos="457200" algn="l"/>
              </a:tabLst>
            </a:pPr>
            <a:r>
              <a:rPr lang="en-US" sz="1400" dirty="0">
                <a:solidFill>
                  <a:srgbClr val="000000"/>
                </a:solidFill>
                <a:latin typeface="Arial" pitchFamily="34" charset="0"/>
                <a:ea typeface="Times New Roman" pitchFamily="18" charset="0"/>
                <a:cs typeface="Arial" pitchFamily="34" charset="0"/>
              </a:rPr>
              <a:t> </a:t>
            </a:r>
            <a:r>
              <a:rPr lang="en-US" sz="1400" dirty="0" smtClean="0">
                <a:solidFill>
                  <a:srgbClr val="000000"/>
                </a:solidFill>
                <a:latin typeface="Arial" pitchFamily="34" charset="0"/>
                <a:ea typeface="Times New Roman" pitchFamily="18" charset="0"/>
                <a:cs typeface="Arial" pitchFamily="34" charset="0"/>
              </a:rPr>
              <a:t>      </a:t>
            </a: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 data warehouse is constructed by integrating data from heterogeneous sources such as relational databases, flat files, etc. This integration enhances the effective analysis of data.</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139266" name="Rectangle 2"/>
          <p:cNvSpPr>
            <a:spLocks noChangeArrowheads="1"/>
          </p:cNvSpPr>
          <p:nvPr/>
        </p:nvSpPr>
        <p:spPr bwMode="auto">
          <a:xfrm>
            <a:off x="0" y="2819400"/>
            <a:ext cx="9144000" cy="430887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endParaRPr kumimoji="0" lang="en-US"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endParaRPr lang="en-US" sz="2000" b="1" dirty="0">
              <a:solidFill>
                <a:srgbClr val="000000"/>
              </a:solidFill>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endParaRPr kumimoji="0" lang="en-US"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n-US"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Time Variant</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endPar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The data collected in a data warehouse is identified with a particular time period. The data in a data warehouse provides information from the historical point of view.</a:t>
            </a: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endParaRPr lang="en-US" dirty="0">
              <a:solidFill>
                <a:srgbClr val="000000"/>
              </a:solidFill>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endPar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Non-volatile</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endParaRPr lang="en-US" sz="1400" dirty="0">
              <a:solidFill>
                <a:srgbClr val="000000"/>
              </a:solidFill>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Non-volatile means the previous data is not erased when new data is added to it. A data warehouse is kept separate from the operational database and therefore frequent changes in operational database is not reflected in the data warehouse.</a:t>
            </a:r>
            <a:endPar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Rectangle 1"/>
          <p:cNvSpPr>
            <a:spLocks noChangeArrowheads="1"/>
          </p:cNvSpPr>
          <p:nvPr/>
        </p:nvSpPr>
        <p:spPr bwMode="auto">
          <a:xfrm>
            <a:off x="0" y="0"/>
            <a:ext cx="6660926" cy="83099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pPr>
            <a:endParaRPr kumimoji="0" lang="en-US"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Char char="•"/>
              <a:tabLst/>
            </a:pPr>
            <a:endParaRPr lang="en-US" sz="1400" b="1" dirty="0">
              <a:solidFill>
                <a:srgbClr val="000000"/>
              </a:solidFill>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Char char="•"/>
              <a:tabLst/>
            </a:pPr>
            <a:r>
              <a:rPr kumimoji="0" lang="en-US"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Data </a:t>
            </a:r>
            <a:r>
              <a:rPr kumimoji="0" lang="en-US" sz="2000" b="1"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warehousse</a:t>
            </a:r>
            <a:r>
              <a:rPr kumimoji="0" lang="en-US"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Architecture and its Components:-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138242" name="Rectangle 2"/>
          <p:cNvSpPr>
            <a:spLocks noChangeArrowheads="1"/>
          </p:cNvSpPr>
          <p:nvPr/>
        </p:nvSpPr>
        <p:spPr bwMode="auto">
          <a:xfrm>
            <a:off x="457200" y="1143000"/>
            <a:ext cx="84582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The data  aggregated to the next level of detail and then archived to tape. The detailed information part of data warehouse keeps the detailed information in the </a:t>
            </a:r>
            <a:r>
              <a:rPr kumimoji="0" lang="en-US"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starflake</a:t>
            </a: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schema. Detailed information is loaded into the data warehouse to supplement the aggregated data.</a:t>
            </a:r>
            <a:endPar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The following diagram shows a pictorial impression of where detailed information is stored and how it is used.</a:t>
            </a:r>
            <a:endPar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4" name="Picture 3" descr="Detailed Information"/>
          <p:cNvPicPr/>
          <p:nvPr/>
        </p:nvPicPr>
        <p:blipFill>
          <a:blip r:embed="rId2"/>
          <a:srcRect/>
          <a:stretch>
            <a:fillRect/>
          </a:stretch>
        </p:blipFill>
        <p:spPr bwMode="auto">
          <a:xfrm>
            <a:off x="1066800" y="3276600"/>
            <a:ext cx="5067300" cy="33528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5" name="Rectangle 1"/>
          <p:cNvSpPr>
            <a:spLocks noChangeArrowheads="1"/>
          </p:cNvSpPr>
          <p:nvPr/>
        </p:nvSpPr>
        <p:spPr bwMode="auto">
          <a:xfrm>
            <a:off x="0" y="0"/>
            <a:ext cx="9144000" cy="3693319"/>
          </a:xfrm>
          <a:prstGeom prst="rect">
            <a:avLst/>
          </a:prstGeom>
          <a:noFill/>
          <a:ln w="9525">
            <a:noFill/>
            <a:miter lim="800000"/>
            <a:headEnd/>
            <a:tailEnd/>
          </a:ln>
          <a:effectLst/>
        </p:spPr>
        <p:txBody>
          <a:bodyPr vert="horz" wrap="square" lIns="0" tIns="45720" rIns="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US"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Operational data :-</a:t>
            </a:r>
            <a:endPar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b="0" i="0" u="none" strike="noStrike" cap="none" normalizeH="0" baseline="0" dirty="0" smtClean="0">
                <a:ln>
                  <a:noFill/>
                </a:ln>
                <a:solidFill>
                  <a:srgbClr val="222222"/>
                </a:solidFill>
                <a:effectLst/>
                <a:latin typeface="Arial" pitchFamily="34" charset="0"/>
                <a:ea typeface="Calibri" pitchFamily="34" charset="0"/>
                <a:cs typeface="Arial" pitchFamily="34" charset="0"/>
              </a:rPr>
              <a:t>     An</a:t>
            </a:r>
            <a:r>
              <a:rPr kumimoji="0" lang="en-US" b="0" i="0" u="none" strike="noStrike" cap="none" normalizeH="0" baseline="0" dirty="0" smtClean="0">
                <a:ln>
                  <a:noFill/>
                </a:ln>
                <a:solidFill>
                  <a:srgbClr val="222222"/>
                </a:solidFill>
                <a:effectLst/>
                <a:latin typeface="Calibri"/>
                <a:ea typeface="Calibri" pitchFamily="34" charset="0"/>
                <a:cs typeface="Arial" pitchFamily="34" charset="0"/>
              </a:rPr>
              <a:t> </a:t>
            </a:r>
            <a:r>
              <a:rPr kumimoji="0" lang="en-US" b="0" i="0" u="none" strike="noStrike" cap="none" normalizeH="0" baseline="0" dirty="0" smtClean="0">
                <a:ln>
                  <a:noFill/>
                </a:ln>
                <a:solidFill>
                  <a:srgbClr val="222222"/>
                </a:solidFill>
                <a:effectLst/>
                <a:latin typeface="Arial" pitchFamily="34" charset="0"/>
                <a:ea typeface="Calibri" pitchFamily="34" charset="0"/>
                <a:cs typeface="Arial" pitchFamily="34" charset="0"/>
              </a:rPr>
              <a:t>operational data store</a:t>
            </a:r>
            <a:r>
              <a:rPr kumimoji="0" lang="en-US" b="0" i="0" u="none" strike="noStrike" cap="none" normalizeH="0" baseline="0" dirty="0" smtClean="0">
                <a:ln>
                  <a:noFill/>
                </a:ln>
                <a:solidFill>
                  <a:srgbClr val="222222"/>
                </a:solidFill>
                <a:effectLst/>
                <a:latin typeface="Calibri"/>
                <a:ea typeface="Calibri" pitchFamily="34" charset="0"/>
                <a:cs typeface="Arial" pitchFamily="34" charset="0"/>
              </a:rPr>
              <a:t> </a:t>
            </a:r>
            <a:r>
              <a:rPr kumimoji="0" lang="en-US" b="0" i="0" u="none" strike="noStrike" cap="none" normalizeH="0" baseline="0" dirty="0" smtClean="0">
                <a:ln>
                  <a:noFill/>
                </a:ln>
                <a:solidFill>
                  <a:srgbClr val="222222"/>
                </a:solidFill>
                <a:effectLst/>
                <a:latin typeface="Arial" pitchFamily="34" charset="0"/>
                <a:ea typeface="Calibri" pitchFamily="34" charset="0"/>
                <a:cs typeface="Arial" pitchFamily="34" charset="0"/>
              </a:rPr>
              <a:t>is a type of database that acts as a central repository for the</a:t>
            </a:r>
            <a:r>
              <a:rPr kumimoji="0" lang="en-US" b="0" i="0" u="none" strike="noStrike" cap="none" normalizeH="0" baseline="0" dirty="0" smtClean="0">
                <a:ln>
                  <a:noFill/>
                </a:ln>
                <a:solidFill>
                  <a:srgbClr val="222222"/>
                </a:solidFill>
                <a:effectLst/>
                <a:latin typeface="Calibri"/>
                <a:ea typeface="Calibri" pitchFamily="34" charset="0"/>
                <a:cs typeface="Arial" pitchFamily="34" charset="0"/>
              </a:rPr>
              <a:t> </a:t>
            </a:r>
            <a:r>
              <a:rPr kumimoji="0" lang="en-US" b="0" i="0" u="none" strike="noStrike" cap="none" normalizeH="0" baseline="0" dirty="0" smtClean="0">
                <a:ln>
                  <a:noFill/>
                </a:ln>
                <a:solidFill>
                  <a:srgbClr val="222222"/>
                </a:solidFill>
                <a:effectLst/>
                <a:latin typeface="Arial" pitchFamily="34" charset="0"/>
                <a:ea typeface="Calibri" pitchFamily="34" charset="0"/>
                <a:cs typeface="Arial" pitchFamily="34" charset="0"/>
              </a:rPr>
              <a:t>data</a:t>
            </a:r>
            <a:r>
              <a:rPr kumimoji="0" lang="en-US" b="0" i="0" u="none" strike="noStrike" cap="none" normalizeH="0" baseline="0" dirty="0" smtClean="0">
                <a:ln>
                  <a:noFill/>
                </a:ln>
                <a:solidFill>
                  <a:srgbClr val="222222"/>
                </a:solidFill>
                <a:effectLst/>
                <a:latin typeface="Calibri"/>
                <a:ea typeface="Calibri" pitchFamily="34" charset="0"/>
                <a:cs typeface="Arial" pitchFamily="34" charset="0"/>
              </a:rPr>
              <a:t> </a:t>
            </a:r>
            <a:r>
              <a:rPr kumimoji="0" lang="en-US" b="0" i="0" u="sng" strike="noStrike" cap="none" normalizeH="0" baseline="0" dirty="0" smtClean="0">
                <a:ln>
                  <a:noFill/>
                </a:ln>
                <a:solidFill>
                  <a:srgbClr val="222222"/>
                </a:solidFill>
                <a:effectLst/>
                <a:latin typeface="Arial" pitchFamily="34" charset="0"/>
                <a:ea typeface="Calibri" pitchFamily="34" charset="0"/>
                <a:cs typeface="Arial" pitchFamily="34" charset="0"/>
              </a:rPr>
              <a:t>collected from different sources connected</a:t>
            </a:r>
            <a:r>
              <a:rPr kumimoji="0" lang="en-US" b="0" i="0" u="none" strike="noStrike" cap="none" normalizeH="0" baseline="0" dirty="0" smtClean="0">
                <a:ln>
                  <a:noFill/>
                </a:ln>
                <a:solidFill>
                  <a:srgbClr val="222222"/>
                </a:solidFill>
                <a:effectLst/>
                <a:latin typeface="Arial" pitchFamily="34" charset="0"/>
                <a:ea typeface="Calibri" pitchFamily="34" charset="0"/>
                <a:cs typeface="Arial" pitchFamily="34" charset="0"/>
              </a:rPr>
              <a:t> to the given</a:t>
            </a:r>
            <a:r>
              <a:rPr kumimoji="0" lang="en-US" b="0" i="0" u="none" strike="noStrike" cap="none" normalizeH="0" baseline="0" dirty="0" smtClean="0">
                <a:ln>
                  <a:noFill/>
                </a:ln>
                <a:solidFill>
                  <a:srgbClr val="222222"/>
                </a:solidFill>
                <a:effectLst/>
                <a:latin typeface="Calibri"/>
                <a:ea typeface="Calibri" pitchFamily="34" charset="0"/>
                <a:cs typeface="Arial" pitchFamily="34" charset="0"/>
              </a:rPr>
              <a:t> </a:t>
            </a:r>
            <a:r>
              <a:rPr kumimoji="0" lang="en-US" b="0" i="0" u="none" strike="noStrike" cap="none" normalizeH="0" baseline="0" dirty="0" smtClean="0">
                <a:ln>
                  <a:noFill/>
                </a:ln>
                <a:solidFill>
                  <a:srgbClr val="222222"/>
                </a:solidFill>
                <a:effectLst/>
                <a:latin typeface="Arial" pitchFamily="34" charset="0"/>
                <a:ea typeface="Calibri" pitchFamily="34" charset="0"/>
                <a:cs typeface="Arial" pitchFamily="34" charset="0"/>
              </a:rPr>
              <a:t>data</a:t>
            </a:r>
            <a:r>
              <a:rPr kumimoji="0" lang="en-US" b="0" i="0" u="none" strike="noStrike" cap="none" normalizeH="0" baseline="0" dirty="0" smtClean="0">
                <a:ln>
                  <a:noFill/>
                </a:ln>
                <a:solidFill>
                  <a:srgbClr val="222222"/>
                </a:solidFill>
                <a:effectLst/>
                <a:latin typeface="Calibri"/>
                <a:ea typeface="Calibri" pitchFamily="34" charset="0"/>
                <a:cs typeface="Arial" pitchFamily="34" charset="0"/>
              </a:rPr>
              <a:t> </a:t>
            </a:r>
            <a:r>
              <a:rPr kumimoji="0" lang="en-US" b="0" i="0" u="none" strike="noStrike" cap="none" normalizeH="0" baseline="0" dirty="0" smtClean="0">
                <a:ln>
                  <a:noFill/>
                </a:ln>
                <a:solidFill>
                  <a:srgbClr val="222222"/>
                </a:solidFill>
                <a:effectLst/>
                <a:latin typeface="Arial" pitchFamily="34" charset="0"/>
                <a:ea typeface="Calibri" pitchFamily="34" charset="0"/>
                <a:cs typeface="Arial" pitchFamily="34" charset="0"/>
              </a:rPr>
              <a:t>warehouse system.</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Load Manager:-</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This component performs the operations required to extract and load process.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The size and complexity of the load manager varies between specific solutions from one data warehouse to other.</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Load Manager Architecture:-</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The load manager performs the following functions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Extract the data from source system.</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Fast Load the extracted data into temporary data store.</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Perform simple transformations into structure similar to the one in the data warehouse.</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0" y="3886200"/>
            <a:ext cx="9143999" cy="1723549"/>
          </a:xfrm>
          <a:prstGeom prst="rect">
            <a:avLst/>
          </a:prstGeom>
        </p:spPr>
        <p:txBody>
          <a:bodyPr wrap="square">
            <a:spAutoFit/>
          </a:bodyPr>
          <a:lstStyle/>
          <a:p>
            <a:pPr lvl="0" eaLnBrk="0" fontAlgn="base" hangingPunct="0">
              <a:spcBef>
                <a:spcPct val="0"/>
              </a:spcBef>
              <a:spcAft>
                <a:spcPct val="0"/>
              </a:spcAft>
              <a:tabLst>
                <a:tab pos="457200" algn="l"/>
              </a:tabLst>
            </a:pPr>
            <a:r>
              <a:rPr lang="en-US" sz="1400" dirty="0">
                <a:solidFill>
                  <a:srgbClr val="000000"/>
                </a:solidFill>
                <a:latin typeface="Arial" pitchFamily="34" charset="0"/>
                <a:ea typeface="Times New Roman" pitchFamily="18" charset="0"/>
                <a:cs typeface="Arial" pitchFamily="34" charset="0"/>
              </a:rPr>
              <a:t>size and complexity of the load manager varies between specific solutions from one data warehouse to other.</a:t>
            </a:r>
            <a:endParaRPr lang="en-US" sz="800" dirty="0">
              <a:solidFill>
                <a:prstClr val="white"/>
              </a:solidFill>
              <a:latin typeface="Arial" pitchFamily="34" charset="0"/>
              <a:cs typeface="Arial" pitchFamily="34" charset="0"/>
            </a:endParaRPr>
          </a:p>
          <a:p>
            <a:pPr lvl="0" eaLnBrk="0" fontAlgn="base" hangingPunct="0">
              <a:spcBef>
                <a:spcPct val="0"/>
              </a:spcBef>
              <a:spcAft>
                <a:spcPct val="0"/>
              </a:spcAft>
              <a:tabLst>
                <a:tab pos="457200" algn="l"/>
              </a:tabLst>
            </a:pPr>
            <a:r>
              <a:rPr lang="en-US" sz="1400" dirty="0">
                <a:solidFill>
                  <a:prstClr val="white"/>
                </a:solidFill>
                <a:latin typeface="Arial" pitchFamily="34" charset="0"/>
                <a:ea typeface="Times New Roman" pitchFamily="18" charset="0"/>
                <a:cs typeface="Arial" pitchFamily="34" charset="0"/>
              </a:rPr>
              <a:t>                     Load Manager Architecture:-</a:t>
            </a:r>
            <a:endParaRPr lang="en-US" sz="800" dirty="0">
              <a:solidFill>
                <a:prstClr val="white"/>
              </a:solidFill>
              <a:latin typeface="Arial" pitchFamily="34" charset="0"/>
              <a:cs typeface="Arial" pitchFamily="34" charset="0"/>
            </a:endParaRPr>
          </a:p>
          <a:p>
            <a:pPr lvl="0" eaLnBrk="0" fontAlgn="base" hangingPunct="0">
              <a:spcBef>
                <a:spcPct val="0"/>
              </a:spcBef>
              <a:spcAft>
                <a:spcPct val="0"/>
              </a:spcAft>
              <a:tabLst>
                <a:tab pos="457200" algn="l"/>
              </a:tabLst>
            </a:pPr>
            <a:r>
              <a:rPr lang="en-US" sz="1400" dirty="0">
                <a:solidFill>
                  <a:srgbClr val="000000"/>
                </a:solidFill>
                <a:latin typeface="Arial" pitchFamily="34" charset="0"/>
                <a:ea typeface="Times New Roman" pitchFamily="18" charset="0"/>
                <a:cs typeface="Arial" pitchFamily="34" charset="0"/>
              </a:rPr>
              <a:t>The load manager performs the following functions −</a:t>
            </a:r>
            <a:endParaRPr lang="en-US" sz="800" dirty="0">
              <a:solidFill>
                <a:prstClr val="white"/>
              </a:solidFill>
              <a:latin typeface="Arial" pitchFamily="34" charset="0"/>
              <a:cs typeface="Arial" pitchFamily="34" charset="0"/>
            </a:endParaRPr>
          </a:p>
          <a:p>
            <a:pPr lvl="0" eaLnBrk="0" fontAlgn="base" hangingPunct="0">
              <a:spcBef>
                <a:spcPct val="0"/>
              </a:spcBef>
              <a:spcAft>
                <a:spcPct val="0"/>
              </a:spcAft>
              <a:buFontTx/>
              <a:buChar char="•"/>
              <a:tabLst>
                <a:tab pos="457200" algn="l"/>
              </a:tabLst>
            </a:pPr>
            <a:r>
              <a:rPr lang="en-US" sz="1400" dirty="0">
                <a:solidFill>
                  <a:srgbClr val="000000"/>
                </a:solidFill>
                <a:latin typeface="Arial" pitchFamily="34" charset="0"/>
                <a:ea typeface="Times New Roman" pitchFamily="18" charset="0"/>
                <a:cs typeface="Arial" pitchFamily="34" charset="0"/>
              </a:rPr>
              <a:t>Extract the data </a:t>
            </a:r>
            <a:r>
              <a:rPr lang="en-US" dirty="0">
                <a:solidFill>
                  <a:srgbClr val="000000"/>
                </a:solidFill>
                <a:latin typeface="Arial" pitchFamily="34" charset="0"/>
                <a:ea typeface="Times New Roman" pitchFamily="18" charset="0"/>
                <a:cs typeface="Arial" pitchFamily="34" charset="0"/>
              </a:rPr>
              <a:t>from</a:t>
            </a:r>
            <a:r>
              <a:rPr lang="en-US" sz="1400" dirty="0">
                <a:solidFill>
                  <a:srgbClr val="000000"/>
                </a:solidFill>
                <a:latin typeface="Arial" pitchFamily="34" charset="0"/>
                <a:ea typeface="Times New Roman" pitchFamily="18" charset="0"/>
                <a:cs typeface="Arial" pitchFamily="34" charset="0"/>
              </a:rPr>
              <a:t> source system.</a:t>
            </a:r>
            <a:endParaRPr lang="en-US" sz="800" dirty="0">
              <a:solidFill>
                <a:prstClr val="white"/>
              </a:solidFill>
              <a:latin typeface="Arial" pitchFamily="34" charset="0"/>
              <a:cs typeface="Arial" pitchFamily="34" charset="0"/>
            </a:endParaRPr>
          </a:p>
          <a:p>
            <a:pPr lvl="0" eaLnBrk="0" fontAlgn="base" hangingPunct="0">
              <a:spcBef>
                <a:spcPct val="0"/>
              </a:spcBef>
              <a:spcAft>
                <a:spcPct val="0"/>
              </a:spcAft>
              <a:buFontTx/>
              <a:buChar char="•"/>
              <a:tabLst>
                <a:tab pos="457200" algn="l"/>
              </a:tabLst>
            </a:pPr>
            <a:r>
              <a:rPr lang="en-US" sz="1400" dirty="0">
                <a:solidFill>
                  <a:srgbClr val="000000"/>
                </a:solidFill>
                <a:latin typeface="Arial" pitchFamily="34" charset="0"/>
                <a:ea typeface="Times New Roman" pitchFamily="18" charset="0"/>
                <a:cs typeface="Arial" pitchFamily="34" charset="0"/>
              </a:rPr>
              <a:t>Fast Load the extracted data into temporary data store.</a:t>
            </a:r>
            <a:endParaRPr lang="en-US" sz="800" dirty="0">
              <a:solidFill>
                <a:prstClr val="white"/>
              </a:solidFill>
              <a:latin typeface="Arial" pitchFamily="34" charset="0"/>
              <a:cs typeface="Arial" pitchFamily="34" charset="0"/>
            </a:endParaRPr>
          </a:p>
          <a:p>
            <a:pPr lvl="0" eaLnBrk="0" fontAlgn="base" hangingPunct="0">
              <a:spcBef>
                <a:spcPct val="0"/>
              </a:spcBef>
              <a:spcAft>
                <a:spcPct val="0"/>
              </a:spcAft>
              <a:buFontTx/>
              <a:buChar char="•"/>
              <a:tabLst>
                <a:tab pos="457200" algn="l"/>
              </a:tabLst>
            </a:pPr>
            <a:r>
              <a:rPr lang="en-US" sz="1400" dirty="0">
                <a:solidFill>
                  <a:srgbClr val="000000"/>
                </a:solidFill>
                <a:latin typeface="Arial" pitchFamily="34" charset="0"/>
                <a:ea typeface="Times New Roman" pitchFamily="18" charset="0"/>
                <a:cs typeface="Arial" pitchFamily="34" charset="0"/>
              </a:rPr>
              <a:t>Perform simple transformations into structure similar to the one in the data warehouse.</a:t>
            </a:r>
            <a:endParaRPr lang="en-US" sz="800" dirty="0">
              <a:solidFill>
                <a:prstClr val="white"/>
              </a:solidFill>
              <a:latin typeface="Arial" pitchFamily="34" charset="0"/>
              <a:cs typeface="Arial" pitchFamily="34" charset="0"/>
            </a:endParaRPr>
          </a:p>
          <a:p>
            <a:pPr lvl="0" eaLnBrk="0" fontAlgn="base" hangingPunct="0">
              <a:spcBef>
                <a:spcPct val="0"/>
              </a:spcBef>
              <a:spcAft>
                <a:spcPct val="0"/>
              </a:spcAft>
              <a:tabLst>
                <a:tab pos="457200" algn="l"/>
              </a:tabLst>
            </a:pPr>
            <a:endParaRPr lang="en-US" dirty="0">
              <a:solidFill>
                <a:prstClr val="white"/>
              </a:solidFill>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Load Manager"/>
          <p:cNvPicPr/>
          <p:nvPr/>
        </p:nvPicPr>
        <p:blipFill>
          <a:blip r:embed="rId2"/>
          <a:srcRect/>
          <a:stretch>
            <a:fillRect/>
          </a:stretch>
        </p:blipFill>
        <p:spPr bwMode="auto">
          <a:xfrm>
            <a:off x="685800" y="457200"/>
            <a:ext cx="8001000" cy="56388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7" name="Rectangle 1"/>
          <p:cNvSpPr>
            <a:spLocks noChangeArrowheads="1"/>
          </p:cNvSpPr>
          <p:nvPr/>
        </p:nvSpPr>
        <p:spPr bwMode="auto">
          <a:xfrm>
            <a:off x="0" y="0"/>
            <a:ext cx="8229600" cy="2062103"/>
          </a:xfrm>
          <a:prstGeom prst="rect">
            <a:avLst/>
          </a:prstGeom>
          <a:noFill/>
          <a:ln w="9525">
            <a:noFill/>
            <a:miter lim="800000"/>
            <a:headEnd/>
            <a:tailEnd/>
          </a:ln>
          <a:effectLst/>
        </p:spPr>
        <p:txBody>
          <a:bodyPr vert="horz" wrap="square" lIns="0" tIns="45720" rIns="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Detailed Information:-</a:t>
            </a: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p>
          <a:p>
            <a:pPr marL="0" marR="0" lvl="0" indent="0" algn="just" defTabSz="914400" rtl="0" eaLnBrk="1" fontAlgn="base" latinLnBrk="0" hangingPunct="1">
              <a:lnSpc>
                <a:spcPct val="100000"/>
              </a:lnSpc>
              <a:spcBef>
                <a:spcPct val="0"/>
              </a:spcBef>
              <a:spcAft>
                <a:spcPct val="0"/>
              </a:spcAft>
              <a:buClrTx/>
              <a:buSzTx/>
              <a:buFontTx/>
              <a:buNone/>
              <a:tabLst/>
            </a:pPr>
            <a:endParaRPr lang="en-US" sz="1400" dirty="0">
              <a:solidFill>
                <a:srgbClr val="000000"/>
              </a:solidFill>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lang="en-US" sz="1400" dirty="0">
                <a:solidFill>
                  <a:srgbClr val="000000"/>
                </a:solidFill>
                <a:latin typeface="Arial" pitchFamily="34" charset="0"/>
                <a:ea typeface="Times New Roman" pitchFamily="18" charset="0"/>
                <a:cs typeface="Arial" pitchFamily="34" charset="0"/>
              </a:rPr>
              <a:t> </a:t>
            </a:r>
            <a:r>
              <a:rPr lang="en-US" sz="1400" dirty="0" smtClean="0">
                <a:solidFill>
                  <a:srgbClr val="000000"/>
                </a:solidFill>
                <a:latin typeface="Arial" pitchFamily="34" charset="0"/>
                <a:ea typeface="Times New Roman" pitchFamily="18" charset="0"/>
                <a:cs typeface="Arial" pitchFamily="34" charset="0"/>
              </a:rPr>
              <a:t>        </a:t>
            </a: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Detailed information is not kept online, rather it is aggregated to the next level of detail and then archived to tape. The detailed information part of data warehouse keeps the detailed information in the </a:t>
            </a:r>
            <a:r>
              <a:rPr kumimoji="0" lang="en-US" sz="20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starflake</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schema. Detailed information is loaded into the data warehouse to supplement the aggregated data.</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14233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0" tIns="45720" rIns="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en-US" sz="14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Summary Information:-</a:t>
            </a:r>
            <a:endParaRPr kumimoji="0" lang="en-US" sz="1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Summary Information is a part of data warehouse that stores predefined aggregations. These aggregations are generated by the warehouse manager. Summary Information must be treated as transient. It changes on-the-go in order to respond to the changing query profiles.</a:t>
            </a:r>
            <a:endPar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The points to note about summary information are as follows −</a:t>
            </a:r>
            <a:endPar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Summary information speeds up the performance of common queries.</a:t>
            </a:r>
            <a:endPar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It increases the operational cost.</a:t>
            </a:r>
            <a:endPar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It needs to be updated whenever new data is loaded into the data warehouse.</a:t>
            </a:r>
            <a:endPar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It may not have been backed up, since it can be generated fresh from the detailed information.</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3"/>
          <p:cNvSpPr/>
          <p:nvPr/>
        </p:nvSpPr>
        <p:spPr>
          <a:xfrm>
            <a:off x="0" y="2133601"/>
            <a:ext cx="9143999" cy="1477328"/>
          </a:xfrm>
          <a:prstGeom prst="rect">
            <a:avLst/>
          </a:prstGeom>
        </p:spPr>
        <p:txBody>
          <a:bodyPr wrap="square">
            <a:spAutoFit/>
          </a:bodyPr>
          <a:lstStyle/>
          <a:p>
            <a:pPr lvl="0" algn="just" eaLnBrk="0" fontAlgn="base" hangingPunct="0">
              <a:spcBef>
                <a:spcPct val="0"/>
              </a:spcBef>
              <a:spcAft>
                <a:spcPct val="0"/>
              </a:spcAft>
              <a:tabLst>
                <a:tab pos="457200" algn="l"/>
              </a:tabLst>
            </a:pPr>
            <a:r>
              <a:rPr lang="en-US" dirty="0">
                <a:solidFill>
                  <a:srgbClr val="000000"/>
                </a:solidFill>
                <a:latin typeface="Arial" pitchFamily="34" charset="0"/>
                <a:ea typeface="Times New Roman" pitchFamily="18" charset="0"/>
                <a:cs typeface="Arial" pitchFamily="34" charset="0"/>
              </a:rPr>
              <a:t>to note about summary information are as follows −</a:t>
            </a:r>
            <a:endParaRPr lang="en-US" dirty="0">
              <a:solidFill>
                <a:prstClr val="white"/>
              </a:solidFill>
              <a:latin typeface="Arial" pitchFamily="34" charset="0"/>
              <a:ea typeface="Times New Roman" pitchFamily="18" charset="0"/>
              <a:cs typeface="Arial" pitchFamily="34" charset="0"/>
            </a:endParaRPr>
          </a:p>
          <a:p>
            <a:pPr lvl="0" algn="just" eaLnBrk="0" fontAlgn="base" hangingPunct="0">
              <a:spcBef>
                <a:spcPct val="0"/>
              </a:spcBef>
              <a:spcAft>
                <a:spcPct val="0"/>
              </a:spcAft>
              <a:buFontTx/>
              <a:buChar char="•"/>
              <a:tabLst>
                <a:tab pos="457200" algn="l"/>
              </a:tabLst>
            </a:pPr>
            <a:r>
              <a:rPr lang="en-US" dirty="0">
                <a:solidFill>
                  <a:srgbClr val="000000"/>
                </a:solidFill>
                <a:latin typeface="Arial" pitchFamily="34" charset="0"/>
                <a:ea typeface="Times New Roman" pitchFamily="18" charset="0"/>
                <a:cs typeface="Arial" pitchFamily="34" charset="0"/>
              </a:rPr>
              <a:t>Summary information speeds up the performance of common queries.</a:t>
            </a:r>
            <a:endParaRPr lang="en-US" dirty="0">
              <a:solidFill>
                <a:prstClr val="white"/>
              </a:solidFill>
              <a:latin typeface="Arial" pitchFamily="34" charset="0"/>
              <a:ea typeface="Times New Roman" pitchFamily="18" charset="0"/>
              <a:cs typeface="Arial" pitchFamily="34" charset="0"/>
            </a:endParaRPr>
          </a:p>
          <a:p>
            <a:pPr lvl="0" algn="just" eaLnBrk="0" fontAlgn="base" hangingPunct="0">
              <a:spcBef>
                <a:spcPct val="0"/>
              </a:spcBef>
              <a:spcAft>
                <a:spcPct val="0"/>
              </a:spcAft>
              <a:buFontTx/>
              <a:buChar char="•"/>
              <a:tabLst>
                <a:tab pos="457200" algn="l"/>
              </a:tabLst>
            </a:pPr>
            <a:r>
              <a:rPr lang="en-US" dirty="0">
                <a:solidFill>
                  <a:srgbClr val="000000"/>
                </a:solidFill>
                <a:latin typeface="Arial" pitchFamily="34" charset="0"/>
                <a:ea typeface="Times New Roman" pitchFamily="18" charset="0"/>
                <a:cs typeface="Arial" pitchFamily="34" charset="0"/>
              </a:rPr>
              <a:t>It increases the operational cost.</a:t>
            </a:r>
            <a:endParaRPr lang="en-US" dirty="0">
              <a:solidFill>
                <a:prstClr val="white"/>
              </a:solidFill>
              <a:latin typeface="Arial" pitchFamily="34" charset="0"/>
              <a:ea typeface="Times New Roman" pitchFamily="18" charset="0"/>
              <a:cs typeface="Arial" pitchFamily="34" charset="0"/>
            </a:endParaRPr>
          </a:p>
          <a:p>
            <a:pPr lvl="0" algn="just" eaLnBrk="0" fontAlgn="base" hangingPunct="0">
              <a:spcBef>
                <a:spcPct val="0"/>
              </a:spcBef>
              <a:spcAft>
                <a:spcPct val="0"/>
              </a:spcAft>
              <a:buFontTx/>
              <a:buChar char="•"/>
              <a:tabLst>
                <a:tab pos="457200" algn="l"/>
              </a:tabLst>
            </a:pPr>
            <a:r>
              <a:rPr lang="en-US" dirty="0">
                <a:solidFill>
                  <a:srgbClr val="000000"/>
                </a:solidFill>
                <a:latin typeface="Arial" pitchFamily="34" charset="0"/>
                <a:ea typeface="Times New Roman" pitchFamily="18" charset="0"/>
                <a:cs typeface="Arial" pitchFamily="34" charset="0"/>
              </a:rPr>
              <a:t>It needs to be updated whenever new data is loaded into the data warehouse.</a:t>
            </a:r>
            <a:endParaRPr lang="en-US" dirty="0">
              <a:solidFill>
                <a:prstClr val="white"/>
              </a:solidFill>
              <a:latin typeface="Arial" pitchFamily="34" charset="0"/>
              <a:ea typeface="Times New Roman" pitchFamily="18" charset="0"/>
              <a:cs typeface="Arial" pitchFamily="34" charset="0"/>
            </a:endParaRPr>
          </a:p>
          <a:p>
            <a:pPr lvl="0" algn="just" eaLnBrk="0" fontAlgn="base" hangingPunct="0">
              <a:spcBef>
                <a:spcPct val="0"/>
              </a:spcBef>
              <a:spcAft>
                <a:spcPct val="0"/>
              </a:spcAft>
              <a:buFontTx/>
              <a:buChar char="•"/>
              <a:tabLst>
                <a:tab pos="457200" algn="l"/>
              </a:tabLst>
            </a:pPr>
            <a:r>
              <a:rPr lang="en-US" dirty="0">
                <a:solidFill>
                  <a:srgbClr val="000000"/>
                </a:solidFill>
                <a:latin typeface="Arial" pitchFamily="34" charset="0"/>
                <a:ea typeface="Times New Roman" pitchFamily="18" charset="0"/>
                <a:cs typeface="Arial" pitchFamily="34" charset="0"/>
              </a:rPr>
              <a:t>It may not have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40</TotalTime>
  <Words>864</Words>
  <Application>Microsoft Office PowerPoint</Application>
  <PresentationFormat>On-screen Show (4:3)</PresentationFormat>
  <Paragraphs>90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Apex</vt:lpstr>
      <vt:lpstr>New satara College Of BCA,Pandharpur</vt:lpstr>
      <vt:lpstr>Slide 2</vt:lpstr>
      <vt:lpstr>Slide 3</vt:lpstr>
      <vt:lpstr>Slide 4</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satara College Of BCA,Pandharpur</dc:title>
  <dc:creator>bca-37</dc:creator>
  <cp:lastModifiedBy>PC 1</cp:lastModifiedBy>
  <cp:revision>24</cp:revision>
  <dcterms:created xsi:type="dcterms:W3CDTF">2022-08-30T05:38:44Z</dcterms:created>
  <dcterms:modified xsi:type="dcterms:W3CDTF">2023-07-28T08:51:19Z</dcterms:modified>
</cp:coreProperties>
</file>